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5"/>
  </p:notesMasterIdLst>
  <p:sldIdLst>
    <p:sldId id="256" r:id="rId3"/>
    <p:sldId id="323" r:id="rId4"/>
    <p:sldId id="258" r:id="rId5"/>
    <p:sldId id="268" r:id="rId6"/>
    <p:sldId id="13263" r:id="rId7"/>
    <p:sldId id="13266" r:id="rId8"/>
    <p:sldId id="13268" r:id="rId9"/>
    <p:sldId id="13264" r:id="rId10"/>
    <p:sldId id="13269" r:id="rId11"/>
    <p:sldId id="13270" r:id="rId12"/>
    <p:sldId id="13272" r:id="rId13"/>
    <p:sldId id="13271" r:id="rId14"/>
    <p:sldId id="13273" r:id="rId15"/>
    <p:sldId id="13275" r:id="rId16"/>
    <p:sldId id="13283" r:id="rId17"/>
    <p:sldId id="13274" r:id="rId18"/>
    <p:sldId id="13277" r:id="rId19"/>
    <p:sldId id="13276" r:id="rId20"/>
    <p:sldId id="13278" r:id="rId21"/>
    <p:sldId id="13279" r:id="rId22"/>
    <p:sldId id="13280" r:id="rId23"/>
    <p:sldId id="260" r:id="rId24"/>
  </p:sldIdLst>
  <p:sldSz cx="12192000" cy="6858000"/>
  <p:notesSz cx="6858000" cy="9144000"/>
  <p:custDataLst>
    <p:tags r:id="rId2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84E427A-3D55-4303-BF80-6455036E1DE7}" styleName="主题样式 1 - 强调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912C8C85-51F0-491E-9774-3900AFEF0FD7}" styleName="浅色样式 2 - 强调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>
        <p:scale>
          <a:sx n="75" d="100"/>
          <a:sy n="75" d="100"/>
        </p:scale>
        <p:origin x="288" y="27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9" d="100"/>
          <a:sy n="99" d="100"/>
        </p:scale>
        <p:origin x="-3564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9" Type="http://schemas.openxmlformats.org/officeDocument/2006/relationships/tags" Target="tags/tag11.xml"/><Relationship Id="rId28" Type="http://schemas.openxmlformats.org/officeDocument/2006/relationships/tableStyles" Target="tableStyles.xml"/><Relationship Id="rId27" Type="http://schemas.openxmlformats.org/officeDocument/2006/relationships/viewProps" Target="viewProps.xml"/><Relationship Id="rId26" Type="http://schemas.openxmlformats.org/officeDocument/2006/relationships/presProps" Target="presProps.xml"/><Relationship Id="rId25" Type="http://schemas.openxmlformats.org/officeDocument/2006/relationships/notesMaster" Target="notesMasters/notesMaster1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428994-88A7-40A6-BC46-5EAC5406D6B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5ED838-CDB3-4D30-AFF5-D6B5637A37DA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画板 1 副本 5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2792" y="0"/>
            <a:ext cx="12186415" cy="685799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986455"/>
            <a:ext cx="9144000" cy="152350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48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画板 1 副本 3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2791" y="0"/>
            <a:ext cx="12186417" cy="685799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53619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36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画板 1 副本 6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509" y="0"/>
            <a:ext cx="12190981" cy="6857998"/>
          </a:xfrm>
          <a:prstGeom prst="rect">
            <a:avLst/>
          </a:prstGeom>
        </p:spPr>
      </p:pic>
      <p:sp>
        <p:nvSpPr>
          <p:cNvPr id="9" name="标题占位符 1"/>
          <p:cNvSpPr>
            <a:spLocks noGrp="1"/>
          </p:cNvSpPr>
          <p:nvPr>
            <p:ph type="title"/>
          </p:nvPr>
        </p:nvSpPr>
        <p:spPr>
          <a:xfrm>
            <a:off x="1768394" y="365125"/>
            <a:ext cx="791951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3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0" name="文本占位符 2"/>
          <p:cNvSpPr>
            <a:spLocks noGrp="1"/>
          </p:cNvSpPr>
          <p:nvPr>
            <p:ph idx="1"/>
          </p:nvPr>
        </p:nvSpPr>
        <p:spPr>
          <a:xfrm>
            <a:off x="1773620" y="1825625"/>
            <a:ext cx="792217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lnSpc>
                <a:spcPct val="150000"/>
              </a:lnSpc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lnSpc>
                <a:spcPct val="150000"/>
              </a:lnSpc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lnSpc>
                <a:spcPct val="150000"/>
              </a:lnSpc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lnSpc>
                <a:spcPct val="150000"/>
              </a:lnSpc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lnSpc>
                <a:spcPct val="150000"/>
              </a:lnSpc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画板 1 副本 2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2791" y="0"/>
            <a:ext cx="12186417" cy="6857998"/>
          </a:xfrm>
          <a:prstGeom prst="rect">
            <a:avLst/>
          </a:prstGeom>
        </p:spPr>
      </p:pic>
      <p:sp>
        <p:nvSpPr>
          <p:cNvPr id="5" name="标题占位符 1"/>
          <p:cNvSpPr>
            <a:spLocks noGrp="1"/>
          </p:cNvSpPr>
          <p:nvPr>
            <p:ph type="title"/>
          </p:nvPr>
        </p:nvSpPr>
        <p:spPr>
          <a:xfrm>
            <a:off x="1768394" y="365125"/>
            <a:ext cx="791951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3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6" name="文本占位符 2"/>
          <p:cNvSpPr>
            <a:spLocks noGrp="1"/>
          </p:cNvSpPr>
          <p:nvPr>
            <p:ph idx="1"/>
          </p:nvPr>
        </p:nvSpPr>
        <p:spPr>
          <a:xfrm>
            <a:off x="1773620" y="1825625"/>
            <a:ext cx="792217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lnSpc>
                <a:spcPct val="150000"/>
              </a:lnSpc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lnSpc>
                <a:spcPct val="150000"/>
              </a:lnSpc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lnSpc>
                <a:spcPct val="150000"/>
              </a:lnSpc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lnSpc>
                <a:spcPct val="150000"/>
              </a:lnSpc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lnSpc>
                <a:spcPct val="150000"/>
              </a:lnSpc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6847" y="2281"/>
            <a:ext cx="12178305" cy="6853434"/>
          </a:xfrm>
          <a:prstGeom prst="rect">
            <a:avLst/>
          </a:prstGeom>
        </p:spPr>
      </p:pic>
      <p:sp>
        <p:nvSpPr>
          <p:cNvPr id="5" name="标题占位符 1"/>
          <p:cNvSpPr>
            <a:spLocks noGrp="1"/>
          </p:cNvSpPr>
          <p:nvPr>
            <p:ph type="title"/>
          </p:nvPr>
        </p:nvSpPr>
        <p:spPr>
          <a:xfrm>
            <a:off x="940708" y="-78830"/>
            <a:ext cx="791951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2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6" name="文本占位符 2"/>
          <p:cNvSpPr>
            <a:spLocks noGrp="1"/>
          </p:cNvSpPr>
          <p:nvPr>
            <p:ph idx="1"/>
          </p:nvPr>
        </p:nvSpPr>
        <p:spPr>
          <a:xfrm>
            <a:off x="930175" y="1521936"/>
            <a:ext cx="7922173" cy="52651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lnSpc>
                <a:spcPct val="150000"/>
              </a:lnSpc>
              <a:defRPr sz="160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lnSpc>
                <a:spcPct val="150000"/>
              </a:lnSpc>
              <a:defRPr sz="160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lnSpc>
                <a:spcPct val="150000"/>
              </a:lnSpc>
              <a:defRPr sz="160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lnSpc>
                <a:spcPct val="150000"/>
              </a:lnSpc>
              <a:defRPr sz="160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lnSpc>
                <a:spcPct val="150000"/>
              </a:lnSpc>
              <a:defRPr sz="160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画板 1 副本 4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2791" y="0"/>
            <a:ext cx="12186417" cy="6857998"/>
          </a:xfrm>
          <a:prstGeom prst="rect">
            <a:avLst/>
          </a:prstGeom>
        </p:spPr>
      </p:pic>
      <p:sp>
        <p:nvSpPr>
          <p:cNvPr id="9" name="TextBox 8"/>
          <p:cNvSpPr txBox="1"/>
          <p:nvPr userDrawn="1"/>
        </p:nvSpPr>
        <p:spPr>
          <a:xfrm>
            <a:off x="4650828" y="2727434"/>
            <a:ext cx="286932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4400" b="1" dirty="0">
                <a:solidFill>
                  <a:schemeClr val="bg1">
                    <a:lumMod val="65000"/>
                  </a:schemeClr>
                </a:solidFill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rPr>
              <a:t>THANKS</a:t>
            </a:r>
            <a:endParaRPr lang="zh-CN" altLang="en-US" sz="4400" b="1" dirty="0">
              <a:solidFill>
                <a:schemeClr val="bg1">
                  <a:lumMod val="65000"/>
                </a:schemeClr>
              </a:solidFill>
              <a:latin typeface="+mj-lt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7" Type="http://schemas.openxmlformats.org/officeDocument/2006/relationships/theme" Target="../theme/theme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20.jpeg"/><Relationship Id="rId1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tags" Target="../tags/tag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5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35.png"/><Relationship Id="rId1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7.xml"/><Relationship Id="rId8" Type="http://schemas.openxmlformats.org/officeDocument/2006/relationships/tags" Target="../tags/tag6.xml"/><Relationship Id="rId7" Type="http://schemas.openxmlformats.org/officeDocument/2006/relationships/tags" Target="../tags/tag5.xml"/><Relationship Id="rId6" Type="http://schemas.openxmlformats.org/officeDocument/2006/relationships/slide" Target="slide9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slide" Target="slide2.xml"/><Relationship Id="rId2" Type="http://schemas.openxmlformats.org/officeDocument/2006/relationships/tags" Target="../tags/tag2.xml"/><Relationship Id="rId10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10.xml"/><Relationship Id="rId1" Type="http://schemas.openxmlformats.org/officeDocument/2006/relationships/tags" Target="../tags/tag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18.emf"/><Relationship Id="rId2" Type="http://schemas.openxmlformats.org/officeDocument/2006/relationships/image" Target="../media/image17.emf"/><Relationship Id="rId1" Type="http://schemas.openxmlformats.org/officeDocument/2006/relationships/image" Target="../media/image16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D:\Document\Desktop\20180212-期货10周年ppt模板-图片\画板 1 副本 5.jpg画板 1 副本 5"/>
          <p:cNvPicPr>
            <a:picLocks noChangeAspect="1"/>
          </p:cNvPicPr>
          <p:nvPr/>
        </p:nvPicPr>
        <p:blipFill>
          <a:blip r:embed="rId1" cstate="print"/>
          <a:srcRect/>
          <a:stretch>
            <a:fillRect/>
          </a:stretch>
        </p:blipFill>
        <p:spPr>
          <a:xfrm>
            <a:off x="3425" y="-4446"/>
            <a:ext cx="12186419" cy="6866890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ctrTitle"/>
          </p:nvPr>
        </p:nvSpPr>
        <p:spPr>
          <a:xfrm>
            <a:off x="1524000" y="2178860"/>
            <a:ext cx="9144000" cy="1523508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48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fontAlgn="auto">
              <a:lnSpc>
                <a:spcPct val="150000"/>
              </a:lnSpc>
            </a:pPr>
            <a:r>
              <a:rPr lang="zh-CN" altLang="en-US" sz="4000" dirty="0">
                <a:sym typeface="+mn-ea"/>
              </a:rPr>
              <a:t>财富管理人晨会</a:t>
            </a:r>
            <a:r>
              <a:rPr lang="en-US" altLang="zh-CN" sz="4000" dirty="0">
                <a:sym typeface="+mn-ea"/>
              </a:rPr>
              <a:t>4.15</a:t>
            </a:r>
            <a:endParaRPr lang="zh-CN" altLang="zh-CN" sz="4000" b="1" dirty="0"/>
          </a:p>
        </p:txBody>
      </p:sp>
      <p:sp>
        <p:nvSpPr>
          <p:cNvPr id="6" name="副标题 2"/>
          <p:cNvSpPr>
            <a:spLocks noGrp="1"/>
          </p:cNvSpPr>
          <p:nvPr>
            <p:ph type="subTitle" idx="1"/>
          </p:nvPr>
        </p:nvSpPr>
        <p:spPr>
          <a:xfrm>
            <a:off x="1524000" y="4454525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z="2000" dirty="0"/>
              <a:t>机构业务事业总部</a:t>
            </a:r>
            <a:endParaRPr lang="zh-CN" altLang="en-US" sz="20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ETF</a:t>
            </a:r>
            <a:r>
              <a:rPr lang="zh-CN" altLang="en-US" dirty="0"/>
              <a:t>产品配置价值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940708" y="1246733"/>
            <a:ext cx="8239011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ETF</a:t>
            </a:r>
            <a:r>
              <a:rPr lang="zh-CN" altLang="en-US" dirty="0"/>
              <a:t>作为工具型产品，深受机构投资者青睐。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/>
              <a:t>2023</a:t>
            </a:r>
            <a:r>
              <a:rPr lang="zh-CN" altLang="en-US" b="1" dirty="0"/>
              <a:t>年公募</a:t>
            </a:r>
            <a:r>
              <a:rPr lang="en-US" altLang="zh-CN" b="1" dirty="0"/>
              <a:t>FOF</a:t>
            </a:r>
            <a:r>
              <a:rPr lang="zh-CN" altLang="en-US" b="1" dirty="0"/>
              <a:t>持有</a:t>
            </a:r>
            <a:r>
              <a:rPr lang="en-US" altLang="zh-CN" b="1" dirty="0"/>
              <a:t>ETF</a:t>
            </a:r>
            <a:r>
              <a:rPr lang="zh-CN" altLang="en-US" b="1" dirty="0"/>
              <a:t>情况：</a:t>
            </a:r>
            <a:r>
              <a:rPr lang="en-US" altLang="zh-CN" b="1" dirty="0"/>
              <a:t>FOF</a:t>
            </a:r>
            <a:r>
              <a:rPr lang="zh-CN" altLang="en-US" b="1" dirty="0"/>
              <a:t>在买</a:t>
            </a:r>
            <a:r>
              <a:rPr lang="en-US" altLang="zh-CN" b="1" dirty="0"/>
              <a:t>ETF</a:t>
            </a:r>
            <a:r>
              <a:rPr lang="zh-CN" altLang="en-US" b="1" dirty="0"/>
              <a:t>，买黄金，加美元资产。</a:t>
            </a:r>
            <a:r>
              <a:rPr lang="zh-CN" altLang="en-US" dirty="0"/>
              <a:t>华安黄金</a:t>
            </a:r>
            <a:r>
              <a:rPr lang="en-US" altLang="zh-CN" dirty="0"/>
              <a:t>ETF</a:t>
            </a:r>
            <a:r>
              <a:rPr lang="zh-CN" altLang="en-US" dirty="0"/>
              <a:t>（</a:t>
            </a:r>
            <a:r>
              <a:rPr lang="en-US" altLang="zh-CN" dirty="0"/>
              <a:t>518880</a:t>
            </a:r>
            <a:r>
              <a:rPr lang="zh-CN" altLang="en-US" dirty="0"/>
              <a:t>），</a:t>
            </a:r>
            <a:r>
              <a:rPr lang="en-US" altLang="zh-CN" dirty="0"/>
              <a:t>84</a:t>
            </a:r>
            <a:r>
              <a:rPr lang="zh-CN" altLang="en-US" dirty="0"/>
              <a:t>只</a:t>
            </a:r>
            <a:r>
              <a:rPr lang="en-US" altLang="zh-CN" dirty="0"/>
              <a:t>FOF</a:t>
            </a:r>
            <a:r>
              <a:rPr lang="zh-CN" altLang="en-US" dirty="0"/>
              <a:t>持仓；富国全球债（</a:t>
            </a:r>
            <a:r>
              <a:rPr lang="en-US" altLang="zh-CN" dirty="0"/>
              <a:t>100050</a:t>
            </a:r>
            <a:r>
              <a:rPr lang="zh-CN" altLang="en-US" dirty="0"/>
              <a:t>），</a:t>
            </a:r>
            <a:r>
              <a:rPr lang="en-US" altLang="zh-CN" dirty="0"/>
              <a:t>53</a:t>
            </a:r>
            <a:r>
              <a:rPr lang="zh-CN" altLang="en-US" dirty="0"/>
              <a:t>只</a:t>
            </a:r>
            <a:r>
              <a:rPr lang="en-US" altLang="zh-CN" dirty="0"/>
              <a:t>FOF</a:t>
            </a:r>
            <a:r>
              <a:rPr lang="zh-CN" altLang="en-US" dirty="0"/>
              <a:t>持仓；国泰纳斯达克</a:t>
            </a:r>
            <a:r>
              <a:rPr lang="en-US" altLang="zh-CN" dirty="0"/>
              <a:t>100</a:t>
            </a:r>
            <a:r>
              <a:rPr lang="zh-CN" altLang="en-US" dirty="0"/>
              <a:t>（</a:t>
            </a:r>
            <a:r>
              <a:rPr lang="en-US" altLang="zh-CN" dirty="0"/>
              <a:t>513100</a:t>
            </a:r>
            <a:r>
              <a:rPr lang="zh-CN" altLang="en-US" dirty="0"/>
              <a:t>），</a:t>
            </a:r>
            <a:r>
              <a:rPr lang="en-US" altLang="zh-CN" dirty="0"/>
              <a:t>49</a:t>
            </a:r>
            <a:r>
              <a:rPr lang="zh-CN" altLang="en-US" dirty="0"/>
              <a:t>只</a:t>
            </a:r>
            <a:r>
              <a:rPr lang="en-US" altLang="zh-CN" dirty="0"/>
              <a:t>FOF</a:t>
            </a:r>
            <a:r>
              <a:rPr lang="zh-CN" altLang="en-US" dirty="0"/>
              <a:t>持仓；博时标普</a:t>
            </a:r>
            <a:r>
              <a:rPr lang="en-US" altLang="zh-CN" dirty="0"/>
              <a:t>500</a:t>
            </a:r>
            <a:r>
              <a:rPr lang="zh-CN" altLang="en-US" dirty="0"/>
              <a:t>（</a:t>
            </a:r>
            <a:r>
              <a:rPr lang="en-US" altLang="zh-CN" dirty="0"/>
              <a:t>513500</a:t>
            </a:r>
            <a:r>
              <a:rPr lang="zh-CN" altLang="en-US" dirty="0"/>
              <a:t>）</a:t>
            </a:r>
            <a:r>
              <a:rPr lang="en-US" altLang="zh-CN" dirty="0"/>
              <a:t>40</a:t>
            </a:r>
            <a:r>
              <a:rPr lang="zh-CN" altLang="en-US" dirty="0"/>
              <a:t>只</a:t>
            </a:r>
            <a:r>
              <a:rPr lang="en-US" altLang="zh-CN" dirty="0"/>
              <a:t>FOF</a:t>
            </a:r>
            <a:r>
              <a:rPr lang="zh-CN" altLang="en-US" dirty="0"/>
              <a:t>持仓。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/>
              <a:t>资产配置型：</a:t>
            </a:r>
            <a:r>
              <a:rPr lang="zh-CN" altLang="en-US" dirty="0"/>
              <a:t>资产配置类客户画像主要以险资、外资、公募</a:t>
            </a:r>
            <a:r>
              <a:rPr lang="en-US" altLang="zh-CN" dirty="0"/>
              <a:t>FOF</a:t>
            </a:r>
            <a:r>
              <a:rPr lang="zh-CN" altLang="en-US" dirty="0"/>
              <a:t>为主的长线资金。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/>
              <a:t>公募</a:t>
            </a:r>
            <a:r>
              <a:rPr lang="en-US" altLang="zh-CN" b="1" dirty="0"/>
              <a:t>FOF</a:t>
            </a:r>
            <a:r>
              <a:rPr lang="zh-CN" altLang="en-US" b="1" dirty="0"/>
              <a:t>：</a:t>
            </a:r>
            <a:r>
              <a:rPr lang="zh-CN" altLang="en-US" dirty="0"/>
              <a:t>工银睿智进取，建信优享进取，大成颐禧，上银恒享，华夏聚盈，金鹰优选等等，许多</a:t>
            </a:r>
            <a:r>
              <a:rPr lang="en-US" altLang="zh-CN" dirty="0"/>
              <a:t>FOF</a:t>
            </a:r>
            <a:r>
              <a:rPr lang="zh-CN" altLang="en-US" dirty="0"/>
              <a:t>加码了纳指</a:t>
            </a:r>
            <a:r>
              <a:rPr lang="en-US" altLang="zh-CN" dirty="0"/>
              <a:t>ETF</a:t>
            </a:r>
            <a:r>
              <a:rPr lang="zh-CN" altLang="en-US" dirty="0"/>
              <a:t>。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/>
              <a:t>外资：</a:t>
            </a:r>
            <a:r>
              <a:rPr lang="zh-CN" altLang="en-US" dirty="0"/>
              <a:t>今年第一季度，全球黄金</a:t>
            </a:r>
            <a:r>
              <a:rPr lang="en-US" altLang="zh-CN" dirty="0"/>
              <a:t>ETF</a:t>
            </a:r>
            <a:r>
              <a:rPr lang="zh-CN" altLang="en-US" dirty="0"/>
              <a:t>资金外流达到</a:t>
            </a:r>
            <a:r>
              <a:rPr lang="en-US" altLang="zh-CN" dirty="0"/>
              <a:t>65</a:t>
            </a:r>
            <a:r>
              <a:rPr lang="zh-CN" altLang="en-US" dirty="0"/>
              <a:t>亿美元，其中以北美（流出</a:t>
            </a:r>
            <a:r>
              <a:rPr lang="en-US" altLang="zh-CN" dirty="0"/>
              <a:t>43</a:t>
            </a:r>
            <a:r>
              <a:rPr lang="zh-CN" altLang="en-US" dirty="0"/>
              <a:t>亿美元）和欧洲（流出</a:t>
            </a:r>
            <a:r>
              <a:rPr lang="en-US" altLang="zh-CN" dirty="0"/>
              <a:t>29</a:t>
            </a:r>
            <a:r>
              <a:rPr lang="zh-CN" altLang="en-US" dirty="0"/>
              <a:t>亿美元）为首，而亚洲（流入</a:t>
            </a:r>
            <a:r>
              <a:rPr lang="en-US" altLang="zh-CN" dirty="0"/>
              <a:t>6.78</a:t>
            </a:r>
            <a:r>
              <a:rPr lang="zh-CN" altLang="en-US" dirty="0"/>
              <a:t>亿美元）吸引了最大的资金流入。目前本轮黄金</a:t>
            </a:r>
            <a:r>
              <a:rPr lang="en-US" altLang="zh-CN" dirty="0"/>
              <a:t>ETF</a:t>
            </a:r>
            <a:r>
              <a:rPr lang="zh-CN" altLang="en-US" dirty="0"/>
              <a:t>的持续外流对金价表现暂时尚未产生负面影响，颇具韧性的消费需求以及全球央行的强势购金仍为金价提供了助力。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/>
              <a:t>服务模式：</a:t>
            </a:r>
            <a:r>
              <a:rPr lang="zh-CN" altLang="en-US" dirty="0"/>
              <a:t>优质资产推荐，了解客户持仓品种和周期，熟悉客户资产配置理念。</a:t>
            </a:r>
            <a:endParaRPr lang="zh-CN" alt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事件驱动案例：黄金</a:t>
            </a:r>
            <a:endParaRPr lang="zh-CN" altLang="en-US" dirty="0"/>
          </a:p>
        </p:txBody>
      </p:sp>
      <p:grpSp>
        <p:nvGrpSpPr>
          <p:cNvPr id="9" name="组合 8"/>
          <p:cNvGrpSpPr/>
          <p:nvPr/>
        </p:nvGrpSpPr>
        <p:grpSpPr>
          <a:xfrm>
            <a:off x="701382" y="1064061"/>
            <a:ext cx="4049470" cy="5279218"/>
            <a:chOff x="1265480" y="1064061"/>
            <a:chExt cx="4049470" cy="5279218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65480" y="1064061"/>
              <a:ext cx="4049470" cy="5279218"/>
            </a:xfrm>
            <a:prstGeom prst="rect">
              <a:avLst/>
            </a:prstGeom>
          </p:spPr>
        </p:pic>
        <p:sp>
          <p:nvSpPr>
            <p:cNvPr id="6" name="椭圆 5"/>
            <p:cNvSpPr/>
            <p:nvPr/>
          </p:nvSpPr>
          <p:spPr>
            <a:xfrm>
              <a:off x="4371975" y="3067049"/>
              <a:ext cx="619125" cy="987425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16" b="8462"/>
          <a:stretch>
            <a:fillRect/>
          </a:stretch>
        </p:blipFill>
        <p:spPr>
          <a:xfrm>
            <a:off x="4900466" y="1064061"/>
            <a:ext cx="2778003" cy="5249911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7919359" y="1059844"/>
            <a:ext cx="377734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/>
              <a:t>事件驱动型：</a:t>
            </a:r>
            <a:r>
              <a:rPr lang="zh-CN" altLang="en-US" dirty="0"/>
              <a:t>黄金。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/>
              <a:t>客户画像：</a:t>
            </a:r>
            <a:r>
              <a:rPr lang="zh-CN" altLang="en-US" dirty="0"/>
              <a:t>深谙交易，对投资标的（股票、商品、债券）有非常深刻的理解。通常是具备产业背景的专业投资机构，券商、期货、实业公司。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/>
              <a:t>服务模式：</a:t>
            </a:r>
            <a:r>
              <a:rPr lang="zh-CN" altLang="en-US" dirty="0"/>
              <a:t>提供专业交易服务，数据、交易系统优化、交易政策调整。</a:t>
            </a:r>
            <a:endParaRPr lang="zh-CN" alt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产品路演</a:t>
            </a:r>
            <a:b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endParaRPr lang="zh-CN" alt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格林基金鲲鹏系列</a:t>
            </a:r>
            <a:r>
              <a:rPr lang="en-US" altLang="zh-CN" dirty="0"/>
              <a:t>+</a:t>
            </a:r>
            <a:r>
              <a:rPr lang="zh-CN" altLang="en-US" dirty="0"/>
              <a:t>公募专户</a:t>
            </a:r>
            <a:endParaRPr lang="zh-CN" altLang="en-US" dirty="0"/>
          </a:p>
        </p:txBody>
      </p:sp>
      <p:pic>
        <p:nvPicPr>
          <p:cNvPr id="4097" name="图片 4"/>
          <p:cNvPicPr>
            <a:picLocks noChangeAspect="1"/>
          </p:cNvPicPr>
          <p:nvPr/>
        </p:nvPicPr>
        <p:blipFill>
          <a:blip r:embed="rId1"/>
          <a:srcRect l="476"/>
          <a:stretch>
            <a:fillRect/>
          </a:stretch>
        </p:blipFill>
        <p:spPr>
          <a:xfrm>
            <a:off x="158115" y="1059815"/>
            <a:ext cx="8378190" cy="473900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文本框 3"/>
          <p:cNvSpPr txBox="1"/>
          <p:nvPr/>
        </p:nvSpPr>
        <p:spPr>
          <a:xfrm>
            <a:off x="8860155" y="1398905"/>
            <a:ext cx="3273425" cy="43999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格林基金管理有限公司于2016年10月8日获得中国证监会设立批复，于2016年11月1日正式成立，总部设在北京CBD商务区，在上海、深圳、天津设有分公司。注册资本2亿元，由河南省安融房地产开发有限公司100%持股，无质押冻结情况。实际控制人王拴红先生拥有丰富的金融市场投资和管理经验，部分高管来自格林期货，主要核心人员来自于基金、证券和保险领域。</a:t>
            </a:r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格林基金鲲鹏系列</a:t>
            </a:r>
            <a:r>
              <a:rPr lang="en-US" altLang="zh-CN" dirty="0"/>
              <a:t>+</a:t>
            </a:r>
            <a:r>
              <a:rPr lang="zh-CN" altLang="en-US" dirty="0"/>
              <a:t>公募专户：投研团队</a:t>
            </a:r>
            <a:endParaRPr lang="en-US" altLang="zh-CN" dirty="0"/>
          </a:p>
        </p:txBody>
      </p:sp>
      <p:pic>
        <p:nvPicPr>
          <p:cNvPr id="5121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r="2316"/>
          <a:stretch>
            <a:fillRect/>
          </a:stretch>
        </p:blipFill>
        <p:spPr>
          <a:xfrm>
            <a:off x="0" y="812800"/>
            <a:ext cx="9906635" cy="35909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122" name="图片 4"/>
          <p:cNvPicPr>
            <a:picLocks noChangeAspect="1"/>
          </p:cNvPicPr>
          <p:nvPr/>
        </p:nvPicPr>
        <p:blipFill>
          <a:blip r:embed="rId3"/>
          <a:srcRect l="19965" t="-465" r="10094" b="465"/>
          <a:stretch>
            <a:fillRect/>
          </a:stretch>
        </p:blipFill>
        <p:spPr>
          <a:xfrm>
            <a:off x="114935" y="4119245"/>
            <a:ext cx="2111375" cy="273875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124" name="文本框 1"/>
          <p:cNvSpPr txBox="1"/>
          <p:nvPr/>
        </p:nvSpPr>
        <p:spPr>
          <a:xfrm>
            <a:off x="2226310" y="4533265"/>
            <a:ext cx="7480935" cy="203009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eaLnBrk="0" hangingPunct="0"/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• 英国布里斯托大学金融硕士，南开大学经济学学士，7年固定收益交易和投资经验。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0" hangingPunct="0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0" hangingPunct="0"/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• 曾任渤海证券固定收益总部业务专员、交易员。自营投资团队核心成员，负责总部头寸核算，擅长流动性管理。 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0" hangingPunct="0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0" hangingPunct="0"/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• 2018年加入格林基金，现任基金经理。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40435" y="-78740"/>
            <a:ext cx="8561705" cy="1325880"/>
          </a:xfrm>
        </p:spPr>
        <p:txBody>
          <a:bodyPr/>
          <a:lstStyle/>
          <a:p>
            <a:r>
              <a:rPr lang="zh-CN" altLang="en-US" dirty="0"/>
              <a:t>格林基金鲲鹏系列</a:t>
            </a:r>
            <a:r>
              <a:rPr lang="en-US" altLang="zh-CN" dirty="0"/>
              <a:t>+</a:t>
            </a:r>
            <a:r>
              <a:rPr lang="zh-CN" altLang="en-US" dirty="0"/>
              <a:t>公募专户：鲲鹏</a:t>
            </a:r>
            <a:r>
              <a:rPr lang="en-US" altLang="zh-CN" dirty="0"/>
              <a:t>1</a:t>
            </a:r>
            <a:r>
              <a:rPr lang="zh-CN" altLang="en-US" dirty="0"/>
              <a:t>号（截止</a:t>
            </a:r>
            <a:r>
              <a:rPr lang="en-US" altLang="zh-CN" dirty="0"/>
              <a:t>24.01.26</a:t>
            </a:r>
            <a:r>
              <a:rPr lang="zh-CN" altLang="en-US" dirty="0"/>
              <a:t>）</a:t>
            </a:r>
            <a:endParaRPr lang="zh-CN" altLang="en-US" dirty="0"/>
          </a:p>
        </p:txBody>
      </p:sp>
      <p:pic>
        <p:nvPicPr>
          <p:cNvPr id="6146" name="图片 1"/>
          <p:cNvPicPr>
            <a:picLocks noChangeAspect="1"/>
          </p:cNvPicPr>
          <p:nvPr/>
        </p:nvPicPr>
        <p:blipFill>
          <a:blip r:embed="rId1"/>
          <a:srcRect t="35008"/>
          <a:stretch>
            <a:fillRect/>
          </a:stretch>
        </p:blipFill>
        <p:spPr>
          <a:xfrm>
            <a:off x="130175" y="1706245"/>
            <a:ext cx="9648190" cy="263017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147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5303" y="4508500"/>
            <a:ext cx="7807325" cy="218598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148" name="文本框 1"/>
          <p:cNvSpPr txBox="1"/>
          <p:nvPr/>
        </p:nvSpPr>
        <p:spPr>
          <a:xfrm>
            <a:off x="130175" y="836930"/>
            <a:ext cx="9648190" cy="78359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eaLnBrk="0" hangingPunct="0"/>
            <a:r>
              <a:rPr lang="zh-CN" altLang="en-US" sz="1500">
                <a:latin typeface="微软雅黑" panose="020B0503020204020204" pitchFamily="34" charset="-122"/>
                <a:ea typeface="微软雅黑" panose="020B0503020204020204" pitchFamily="34" charset="-122"/>
              </a:rPr>
              <a:t>鲲鹏1号于2018年7月9日起始运作，截至2024年1月26日鲲鹏1号产品累计净值1.5981，成立以来产品年化收益率10.77%，近一年最大回撤</a:t>
            </a:r>
            <a:r>
              <a:rPr lang="en-US" altLang="zh-CN" sz="150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500"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en-US" altLang="zh-CN" sz="1500">
                <a:latin typeface="微软雅黑" panose="020B0503020204020204" pitchFamily="34" charset="-122"/>
                <a:ea typeface="微软雅黑" panose="020B0503020204020204" pitchFamily="34" charset="-122"/>
              </a:rPr>
              <a:t>72</a:t>
            </a:r>
            <a:r>
              <a:rPr lang="zh-CN" altLang="en-US" sz="1500">
                <a:latin typeface="微软雅黑" panose="020B0503020204020204" pitchFamily="34" charset="-122"/>
                <a:ea typeface="微软雅黑" panose="020B0503020204020204" pitchFamily="34" charset="-122"/>
              </a:rPr>
              <a:t>%，夏普值2.41。同期中债总全价指数年化收益率1.468%，中债总财富指数年化收益率4.659%。策略上以国债期货做对冲，以黄金期货把握跨市场投资机会，黄金期货整体仓位不超7%。</a:t>
            </a:r>
            <a:endParaRPr lang="zh-CN" altLang="en-US" sz="15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40435" y="-78740"/>
            <a:ext cx="8561705" cy="1325880"/>
          </a:xfrm>
        </p:spPr>
        <p:txBody>
          <a:bodyPr/>
          <a:lstStyle/>
          <a:p>
            <a:r>
              <a:rPr lang="zh-CN" altLang="en-US" dirty="0"/>
              <a:t>格林基金鲲鹏系列</a:t>
            </a:r>
            <a:r>
              <a:rPr lang="en-US" altLang="zh-CN" dirty="0"/>
              <a:t>+</a:t>
            </a:r>
            <a:r>
              <a:rPr lang="zh-CN" altLang="en-US" dirty="0"/>
              <a:t>公募专户：鲲鹏</a:t>
            </a:r>
            <a:r>
              <a:rPr lang="en-US" altLang="zh-CN" dirty="0"/>
              <a:t>1</a:t>
            </a:r>
            <a:r>
              <a:rPr lang="zh-CN" altLang="en-US" dirty="0"/>
              <a:t>号（截止</a:t>
            </a:r>
            <a:r>
              <a:rPr lang="en-US" altLang="zh-CN" dirty="0"/>
              <a:t>24.03.08</a:t>
            </a:r>
            <a:r>
              <a:rPr lang="zh-CN" altLang="en-US" dirty="0"/>
              <a:t>）</a:t>
            </a:r>
            <a:endParaRPr lang="zh-CN" altLang="en-US" dirty="0"/>
          </a:p>
        </p:txBody>
      </p:sp>
      <p:sp>
        <p:nvSpPr>
          <p:cNvPr id="7169" name="文本框 4"/>
          <p:cNvSpPr txBox="1"/>
          <p:nvPr/>
        </p:nvSpPr>
        <p:spPr>
          <a:xfrm>
            <a:off x="5832475" y="4291965"/>
            <a:ext cx="5787390" cy="249174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r>
              <a:rPr lang="zh-CN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代表产品</a:t>
            </a:r>
            <a:r>
              <a:rPr lang="zh-CN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鲲鹏</a:t>
            </a: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1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号，</a:t>
            </a:r>
            <a:r>
              <a:rPr lang="zh-CN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截止2024年3月8日</a:t>
            </a:r>
            <a:r>
              <a:rPr lang="zh-CN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，累计收益率高达59.60%，年化收益率为8.59%，年化波动率为4.30%，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sharp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比率至今为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1.65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，表现较为出色。</a:t>
            </a:r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r>
              <a:rPr lang="zh-CN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鲲鹏</a:t>
            </a: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号</a:t>
            </a:r>
            <a:r>
              <a:rPr lang="zh-CN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近一年最大回撤为</a:t>
            </a: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72</a:t>
            </a:r>
            <a:r>
              <a:rPr lang="zh-CN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%</a:t>
            </a:r>
            <a:r>
              <a:rPr lang="zh-CN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，出现在2023年年4季度的时候，由于当时下投的债券久期偏长，而当时债市存在一定调整，因此造成了一些回撤。另外去年四季度增配了30年的利率债，鲲鹏1号中是通过使用</a:t>
            </a:r>
            <a:r>
              <a:rPr lang="zh-CN" altLang="zh-CN" sz="1200" u="sng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国债期货来配置</a:t>
            </a:r>
            <a:r>
              <a:rPr lang="zh-CN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的该部分。</a:t>
            </a:r>
            <a:endParaRPr lang="zh-CN" altLang="zh-CN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格林多数产品的最大回撤均在2020年4月份</a:t>
            </a:r>
            <a:r>
              <a:rPr lang="zh-CN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鲲鹏</a:t>
            </a: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1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号最大回撤为</a:t>
            </a: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7.10%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（</a:t>
            </a: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2020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年</a:t>
            </a: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4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月</a:t>
            </a: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24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至</a:t>
            </a: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2020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年</a:t>
            </a: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7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月</a:t>
            </a: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13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日），</a:t>
            </a:r>
            <a:r>
              <a:rPr lang="zh-CN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疫情初期，由于货币政策硬性调整极速降息，导致资金过度宽松引起资金空转，但其实在这轮操作下，宏观基本面并没有显著改善，对整个生产端影响较大。而格林的仓位当时维持了比较长的久期和高占比的持仓，导致了部分回撤。</a:t>
            </a:r>
            <a:endParaRPr lang="zh-CN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170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5105" y="871855"/>
            <a:ext cx="11473180" cy="333883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171" name="图片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05" y="4145915"/>
            <a:ext cx="5028565" cy="264731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40435" y="-78740"/>
            <a:ext cx="8561705" cy="1325880"/>
          </a:xfrm>
        </p:spPr>
        <p:txBody>
          <a:bodyPr/>
          <a:lstStyle/>
          <a:p>
            <a:r>
              <a:rPr lang="zh-CN" altLang="en-US" dirty="0"/>
              <a:t>格林基金鲲鹏系列</a:t>
            </a:r>
            <a:r>
              <a:rPr lang="en-US" altLang="zh-CN" dirty="0"/>
              <a:t>+</a:t>
            </a:r>
            <a:r>
              <a:rPr lang="zh-CN" altLang="en-US" dirty="0"/>
              <a:t>公募专户：鲲鹏</a:t>
            </a:r>
            <a:r>
              <a:rPr lang="en-US" altLang="zh-CN" dirty="0"/>
              <a:t>1</a:t>
            </a:r>
            <a:r>
              <a:rPr lang="zh-CN" altLang="en-US" dirty="0"/>
              <a:t>号（截止</a:t>
            </a:r>
            <a:r>
              <a:rPr lang="en-US" altLang="zh-CN" dirty="0"/>
              <a:t>24.03.08</a:t>
            </a:r>
            <a:r>
              <a:rPr lang="zh-CN" altLang="en-US" dirty="0"/>
              <a:t>）</a:t>
            </a:r>
            <a:endParaRPr lang="zh-CN" altLang="en-US" dirty="0"/>
          </a:p>
        </p:txBody>
      </p:sp>
      <p:sp>
        <p:nvSpPr>
          <p:cNvPr id="8193" name="文本框 4"/>
          <p:cNvSpPr txBox="1"/>
          <p:nvPr/>
        </p:nvSpPr>
        <p:spPr>
          <a:xfrm>
            <a:off x="0" y="835660"/>
            <a:ext cx="5917565" cy="30670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r>
              <a:rPr lang="zh-CN" altLang="en-US" sz="1400" b="1" dirty="0">
                <a:latin typeface="Arial" panose="020B0604020202020204" pitchFamily="34" charset="0"/>
                <a:ea typeface="宋体" panose="02010600030101010101" pitchFamily="2" charset="-122"/>
              </a:rPr>
              <a:t>鲲鹏</a:t>
            </a:r>
            <a:r>
              <a:rPr lang="en-US" altLang="zh-CN" sz="1400" b="1" dirty="0">
                <a:latin typeface="Arial" panose="020B0604020202020204" pitchFamily="34" charset="0"/>
                <a:ea typeface="宋体" panose="02010600030101010101" pitchFamily="2" charset="-122"/>
              </a:rPr>
              <a:t>1</a:t>
            </a:r>
            <a:r>
              <a:rPr lang="zh-CN" altLang="en-US" sz="1400" b="1" dirty="0">
                <a:latin typeface="Arial" panose="020B0604020202020204" pitchFamily="34" charset="0"/>
                <a:ea typeface="宋体" panose="02010600030101010101" pitchFamily="2" charset="-122"/>
              </a:rPr>
              <a:t>号收益情况、夏普比率、最大回撤（近期）：</a:t>
            </a:r>
            <a:endParaRPr lang="zh-CN" altLang="en-US" sz="1400" b="1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194" name="文本框 6"/>
          <p:cNvSpPr txBox="1"/>
          <p:nvPr/>
        </p:nvSpPr>
        <p:spPr>
          <a:xfrm>
            <a:off x="85725" y="3597275"/>
            <a:ext cx="7612380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r>
              <a:rPr lang="zh-CN" altLang="en-US" sz="1400" b="1" dirty="0">
                <a:latin typeface="Arial" panose="020B0604020202020204" pitchFamily="34" charset="0"/>
                <a:ea typeface="宋体" panose="02010600030101010101" pitchFamily="2" charset="-122"/>
              </a:rPr>
              <a:t>鲲鹏</a:t>
            </a:r>
            <a:r>
              <a:rPr lang="en-US" altLang="zh-CN" sz="1400" b="1" dirty="0">
                <a:latin typeface="Arial" panose="020B0604020202020204" pitchFamily="34" charset="0"/>
                <a:ea typeface="宋体" panose="02010600030101010101" pitchFamily="2" charset="-122"/>
              </a:rPr>
              <a:t>1</a:t>
            </a:r>
            <a:r>
              <a:rPr lang="zh-CN" altLang="en-US" sz="1400" b="1" dirty="0">
                <a:latin typeface="Arial" panose="020B0604020202020204" pitchFamily="34" charset="0"/>
                <a:ea typeface="宋体" panose="02010600030101010101" pitchFamily="2" charset="-122"/>
              </a:rPr>
              <a:t>号收益情况、夏普比率、最大回撤（年度）</a:t>
            </a: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：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8195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5255" y="1200785"/>
            <a:ext cx="7948930" cy="6985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196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125" y="2814320"/>
            <a:ext cx="8000365" cy="62992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197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125" y="3973830"/>
            <a:ext cx="7887970" cy="7842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198" name="图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525" y="5845175"/>
            <a:ext cx="7866380" cy="78613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199" name="图片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125" y="4918710"/>
            <a:ext cx="7912735" cy="7651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200" name="图片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125" y="2046605"/>
            <a:ext cx="7966075" cy="58928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855" y="1209675"/>
            <a:ext cx="9488170" cy="6985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25" y="2823210"/>
            <a:ext cx="9549130" cy="62992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25" y="3982720"/>
            <a:ext cx="9507220" cy="7842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" name="图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525" y="5928360"/>
            <a:ext cx="9481185" cy="78613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" name="图片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725" y="4927600"/>
            <a:ext cx="9537065" cy="7651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" name="图片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725" y="2055495"/>
            <a:ext cx="9548495" cy="58928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40435" y="-78740"/>
            <a:ext cx="8561705" cy="1325880"/>
          </a:xfrm>
        </p:spPr>
        <p:txBody>
          <a:bodyPr/>
          <a:lstStyle/>
          <a:p>
            <a:r>
              <a:rPr lang="zh-CN" altLang="en-US" dirty="0"/>
              <a:t>格林基金鲲鹏系列</a:t>
            </a:r>
            <a:r>
              <a:rPr lang="en-US" altLang="zh-CN" dirty="0"/>
              <a:t>+</a:t>
            </a:r>
            <a:r>
              <a:rPr lang="zh-CN" altLang="en-US" dirty="0"/>
              <a:t>公募专户：鲲鹏</a:t>
            </a:r>
            <a:r>
              <a:rPr lang="en-US" altLang="zh-CN" dirty="0"/>
              <a:t>1</a:t>
            </a:r>
            <a:r>
              <a:rPr lang="zh-CN" altLang="en-US" dirty="0"/>
              <a:t>号（截止</a:t>
            </a:r>
            <a:r>
              <a:rPr lang="en-US" altLang="zh-CN" dirty="0"/>
              <a:t>24.03.08</a:t>
            </a:r>
            <a:r>
              <a:rPr lang="zh-CN" altLang="en-US" dirty="0"/>
              <a:t>）</a:t>
            </a:r>
            <a:endParaRPr lang="zh-CN" altLang="en-US" dirty="0"/>
          </a:p>
        </p:txBody>
      </p:sp>
      <p:sp>
        <p:nvSpPr>
          <p:cNvPr id="9217" name="文本框 4"/>
          <p:cNvSpPr txBox="1"/>
          <p:nvPr/>
        </p:nvSpPr>
        <p:spPr>
          <a:xfrm>
            <a:off x="83185" y="993775"/>
            <a:ext cx="3360420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r>
              <a:rPr lang="zh-CN" altLang="en-US" sz="1400" b="1" dirty="0">
                <a:latin typeface="Arial" panose="020B0604020202020204" pitchFamily="34" charset="0"/>
                <a:ea typeface="宋体" panose="02010600030101010101" pitchFamily="2" charset="-122"/>
              </a:rPr>
              <a:t>鲲鹏</a:t>
            </a:r>
            <a:r>
              <a:rPr lang="en-US" altLang="zh-CN" sz="1400" b="1" dirty="0">
                <a:latin typeface="Arial" panose="020B0604020202020204" pitchFamily="34" charset="0"/>
                <a:ea typeface="宋体" panose="02010600030101010101" pitchFamily="2" charset="-122"/>
              </a:rPr>
              <a:t>1</a:t>
            </a:r>
            <a:r>
              <a:rPr lang="zh-CN" altLang="en-US" sz="1400" b="1" dirty="0">
                <a:latin typeface="Arial" panose="020B0604020202020204" pitchFamily="34" charset="0"/>
                <a:ea typeface="宋体" panose="02010600030101010101" pitchFamily="2" charset="-122"/>
              </a:rPr>
              <a:t>号收益情况（月度）</a:t>
            </a: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：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9218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185" y="1445260"/>
            <a:ext cx="9824085" cy="201231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219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15" y="3655695"/>
            <a:ext cx="9799955" cy="264541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文本框 2"/>
          <p:cNvSpPr txBox="1"/>
          <p:nvPr/>
        </p:nvSpPr>
        <p:spPr>
          <a:xfrm>
            <a:off x="10082530" y="1684020"/>
            <a:ext cx="1795780" cy="181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截止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2024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年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月</a:t>
            </a: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上涨：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53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个月</a:t>
            </a: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下跌：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16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个月</a:t>
            </a: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共计：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69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月</a:t>
            </a: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月胜率：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76%</a:t>
            </a:r>
            <a:endParaRPr lang="en-US" altLang="zh-CN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40435" y="-78740"/>
            <a:ext cx="8561705" cy="1325880"/>
          </a:xfrm>
        </p:spPr>
        <p:txBody>
          <a:bodyPr/>
          <a:lstStyle/>
          <a:p>
            <a:r>
              <a:rPr lang="zh-CN" altLang="en-US" dirty="0"/>
              <a:t>格林基金鲲鹏系列</a:t>
            </a:r>
            <a:r>
              <a:rPr lang="en-US" altLang="zh-CN" dirty="0"/>
              <a:t>+</a:t>
            </a:r>
            <a:r>
              <a:rPr lang="zh-CN" altLang="en-US" dirty="0"/>
              <a:t>公募专户：鲲鹏</a:t>
            </a:r>
            <a:r>
              <a:rPr lang="en-US" altLang="zh-CN" dirty="0"/>
              <a:t>6</a:t>
            </a:r>
            <a:r>
              <a:rPr lang="zh-CN" altLang="en-US" dirty="0"/>
              <a:t>号（截止</a:t>
            </a:r>
            <a:r>
              <a:rPr lang="en-US" altLang="zh-CN" dirty="0"/>
              <a:t>24.01.26</a:t>
            </a:r>
            <a:r>
              <a:rPr lang="zh-CN" altLang="en-US" dirty="0"/>
              <a:t>）</a:t>
            </a:r>
            <a:endParaRPr lang="zh-CN" altLang="en-US" dirty="0"/>
          </a:p>
        </p:txBody>
      </p:sp>
      <p:pic>
        <p:nvPicPr>
          <p:cNvPr id="10241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4645" y="1247140"/>
            <a:ext cx="9953625" cy="462788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A_MH_Others_1"/>
          <p:cNvSpPr/>
          <p:nvPr>
            <p:custDataLst>
              <p:tags r:id="rId1"/>
            </p:custDataLst>
          </p:nvPr>
        </p:nvSpPr>
        <p:spPr>
          <a:xfrm>
            <a:off x="2647253" y="1926490"/>
            <a:ext cx="291835" cy="492528"/>
          </a:xfrm>
          <a:custGeom>
            <a:avLst/>
            <a:gdLst>
              <a:gd name="connsiteX0" fmla="*/ 203199 w 203199"/>
              <a:gd name="connsiteY0" fmla="*/ 0 h 210018"/>
              <a:gd name="connsiteX1" fmla="*/ 203199 w 203199"/>
              <a:gd name="connsiteY1" fmla="*/ 210018 h 210018"/>
              <a:gd name="connsiteX2" fmla="*/ 0 w 203199"/>
              <a:gd name="connsiteY2" fmla="*/ 210018 h 210018"/>
              <a:gd name="connsiteX3" fmla="*/ 0 w 203199"/>
              <a:gd name="connsiteY3" fmla="*/ 209707 h 210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3199" h="210018">
                <a:moveTo>
                  <a:pt x="203199" y="0"/>
                </a:moveTo>
                <a:lnTo>
                  <a:pt x="203199" y="210018"/>
                </a:lnTo>
                <a:lnTo>
                  <a:pt x="0" y="210018"/>
                </a:lnTo>
                <a:lnTo>
                  <a:pt x="0" y="209707"/>
                </a:lnTo>
                <a:close/>
              </a:path>
            </a:pathLst>
          </a:custGeom>
          <a:solidFill>
            <a:srgbClr val="E4E4E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8" name="PA_MH_Others_2"/>
          <p:cNvSpPr/>
          <p:nvPr>
            <p:custDataLst>
              <p:tags r:id="rId2"/>
            </p:custDataLst>
          </p:nvPr>
        </p:nvSpPr>
        <p:spPr>
          <a:xfrm>
            <a:off x="2647253" y="2778808"/>
            <a:ext cx="291835" cy="492528"/>
          </a:xfrm>
          <a:custGeom>
            <a:avLst/>
            <a:gdLst>
              <a:gd name="connsiteX0" fmla="*/ 203199 w 203199"/>
              <a:gd name="connsiteY0" fmla="*/ 0 h 210018"/>
              <a:gd name="connsiteX1" fmla="*/ 203199 w 203199"/>
              <a:gd name="connsiteY1" fmla="*/ 210018 h 210018"/>
              <a:gd name="connsiteX2" fmla="*/ 0 w 203199"/>
              <a:gd name="connsiteY2" fmla="*/ 210018 h 210018"/>
              <a:gd name="connsiteX3" fmla="*/ 0 w 203199"/>
              <a:gd name="connsiteY3" fmla="*/ 209707 h 210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3199" h="210018">
                <a:moveTo>
                  <a:pt x="203199" y="0"/>
                </a:moveTo>
                <a:lnTo>
                  <a:pt x="203199" y="210018"/>
                </a:lnTo>
                <a:lnTo>
                  <a:pt x="0" y="210018"/>
                </a:lnTo>
                <a:lnTo>
                  <a:pt x="0" y="209707"/>
                </a:lnTo>
                <a:close/>
              </a:path>
            </a:pathLst>
          </a:custGeom>
          <a:solidFill>
            <a:srgbClr val="E4E4E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1" name="PA_MH_Entry_1">
            <a:hlinkClick r:id="rId3" action="ppaction://hlinksldjump"/>
          </p:cNvPr>
          <p:cNvSpPr/>
          <p:nvPr>
            <p:custDataLst>
              <p:tags r:id="rId4"/>
            </p:custDataLst>
          </p:nvPr>
        </p:nvSpPr>
        <p:spPr>
          <a:xfrm>
            <a:off x="2736154" y="1874402"/>
            <a:ext cx="6093521" cy="544613"/>
          </a:xfrm>
          <a:custGeom>
            <a:avLst/>
            <a:gdLst>
              <a:gd name="connsiteX0" fmla="*/ 228599 w 6629400"/>
              <a:gd name="connsiteY0" fmla="*/ 126626 h 362857"/>
              <a:gd name="connsiteX1" fmla="*/ 228599 w 6629400"/>
              <a:gd name="connsiteY1" fmla="*/ 362857 h 362857"/>
              <a:gd name="connsiteX2" fmla="*/ 0 w 6629400"/>
              <a:gd name="connsiteY2" fmla="*/ 362857 h 362857"/>
              <a:gd name="connsiteX3" fmla="*/ 0 w 6629400"/>
              <a:gd name="connsiteY3" fmla="*/ 362546 h 362857"/>
              <a:gd name="connsiteX4" fmla="*/ 838200 w 6629400"/>
              <a:gd name="connsiteY4" fmla="*/ 0 h 362857"/>
              <a:gd name="connsiteX5" fmla="*/ 5791200 w 6629400"/>
              <a:gd name="connsiteY5" fmla="*/ 0 h 362857"/>
              <a:gd name="connsiteX6" fmla="*/ 6629400 w 6629400"/>
              <a:gd name="connsiteY6" fmla="*/ 0 h 362857"/>
              <a:gd name="connsiteX7" fmla="*/ 6629400 w 6629400"/>
              <a:gd name="connsiteY7" fmla="*/ 362857 h 362857"/>
              <a:gd name="connsiteX8" fmla="*/ 5791200 w 6629400"/>
              <a:gd name="connsiteY8" fmla="*/ 362857 h 362857"/>
              <a:gd name="connsiteX9" fmla="*/ 838200 w 6629400"/>
              <a:gd name="connsiteY9" fmla="*/ 362857 h 362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29400" h="362857">
                <a:moveTo>
                  <a:pt x="228599" y="126626"/>
                </a:moveTo>
                <a:lnTo>
                  <a:pt x="228599" y="362857"/>
                </a:lnTo>
                <a:lnTo>
                  <a:pt x="0" y="362857"/>
                </a:lnTo>
                <a:lnTo>
                  <a:pt x="0" y="362546"/>
                </a:lnTo>
                <a:close/>
                <a:moveTo>
                  <a:pt x="838200" y="0"/>
                </a:moveTo>
                <a:lnTo>
                  <a:pt x="5791200" y="0"/>
                </a:lnTo>
                <a:lnTo>
                  <a:pt x="6629400" y="0"/>
                </a:lnTo>
                <a:lnTo>
                  <a:pt x="6629400" y="362857"/>
                </a:lnTo>
                <a:lnTo>
                  <a:pt x="5791200" y="362857"/>
                </a:lnTo>
                <a:lnTo>
                  <a:pt x="838200" y="362857"/>
                </a:lnTo>
                <a:close/>
              </a:path>
            </a:pathLst>
          </a:custGeom>
          <a:solidFill>
            <a:srgbClr val="C1010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00000" tIns="0" rIns="0" bIns="0" numCol="1" spcCol="0" rtlCol="0" fromWordArt="0" anchor="ctr" anchorCtr="0" forceAA="0" compatLnSpc="1"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2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市场回顾</a:t>
            </a:r>
            <a:endParaRPr kumimoji="0" lang="zh-CN" altLang="en-US" sz="1800" b="0" i="0" u="none" strike="noStrike" kern="0" cap="none" spc="2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2" name="PA_MH_Number_1">
            <a:hlinkClick r:id="rId3" action="ppaction://hlinksldjump"/>
          </p:cNvPr>
          <p:cNvSpPr/>
          <p:nvPr>
            <p:custDataLst>
              <p:tags r:id="rId5"/>
            </p:custDataLst>
          </p:nvPr>
        </p:nvSpPr>
        <p:spPr>
          <a:xfrm>
            <a:off x="2964754" y="1874401"/>
            <a:ext cx="560325" cy="544615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wrap="square" lIns="0" tIns="0" rIns="0" bIns="0" rtlCol="0" anchor="ctr">
            <a:norm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Times New Roman" panose="02020603050405020304" pitchFamily="18" charset="0"/>
              </a:rPr>
              <a:t>01</a:t>
            </a:r>
            <a:endParaRPr kumimoji="0" lang="zh-CN" altLang="en-US" sz="2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3" name="PA_MH_Entry_2">
            <a:hlinkClick r:id="rId6" action="ppaction://hlinksldjump"/>
          </p:cNvPr>
          <p:cNvSpPr/>
          <p:nvPr>
            <p:custDataLst>
              <p:tags r:id="rId7"/>
            </p:custDataLst>
          </p:nvPr>
        </p:nvSpPr>
        <p:spPr>
          <a:xfrm>
            <a:off x="2736154" y="2726722"/>
            <a:ext cx="6093521" cy="544613"/>
          </a:xfrm>
          <a:custGeom>
            <a:avLst/>
            <a:gdLst>
              <a:gd name="connsiteX0" fmla="*/ 228599 w 6629400"/>
              <a:gd name="connsiteY0" fmla="*/ 126626 h 362857"/>
              <a:gd name="connsiteX1" fmla="*/ 228599 w 6629400"/>
              <a:gd name="connsiteY1" fmla="*/ 362857 h 362857"/>
              <a:gd name="connsiteX2" fmla="*/ 0 w 6629400"/>
              <a:gd name="connsiteY2" fmla="*/ 362857 h 362857"/>
              <a:gd name="connsiteX3" fmla="*/ 0 w 6629400"/>
              <a:gd name="connsiteY3" fmla="*/ 362546 h 362857"/>
              <a:gd name="connsiteX4" fmla="*/ 838200 w 6629400"/>
              <a:gd name="connsiteY4" fmla="*/ 0 h 362857"/>
              <a:gd name="connsiteX5" fmla="*/ 5791200 w 6629400"/>
              <a:gd name="connsiteY5" fmla="*/ 0 h 362857"/>
              <a:gd name="connsiteX6" fmla="*/ 6629400 w 6629400"/>
              <a:gd name="connsiteY6" fmla="*/ 0 h 362857"/>
              <a:gd name="connsiteX7" fmla="*/ 6629400 w 6629400"/>
              <a:gd name="connsiteY7" fmla="*/ 362857 h 362857"/>
              <a:gd name="connsiteX8" fmla="*/ 5791200 w 6629400"/>
              <a:gd name="connsiteY8" fmla="*/ 362857 h 362857"/>
              <a:gd name="connsiteX9" fmla="*/ 838200 w 6629400"/>
              <a:gd name="connsiteY9" fmla="*/ 362857 h 362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29400" h="362857">
                <a:moveTo>
                  <a:pt x="228599" y="126626"/>
                </a:moveTo>
                <a:lnTo>
                  <a:pt x="228599" y="362857"/>
                </a:lnTo>
                <a:lnTo>
                  <a:pt x="0" y="362857"/>
                </a:lnTo>
                <a:lnTo>
                  <a:pt x="0" y="362546"/>
                </a:lnTo>
                <a:close/>
                <a:moveTo>
                  <a:pt x="838200" y="0"/>
                </a:moveTo>
                <a:lnTo>
                  <a:pt x="5791200" y="0"/>
                </a:lnTo>
                <a:lnTo>
                  <a:pt x="6629400" y="0"/>
                </a:lnTo>
                <a:lnTo>
                  <a:pt x="6629400" y="362857"/>
                </a:lnTo>
                <a:lnTo>
                  <a:pt x="5791200" y="362857"/>
                </a:lnTo>
                <a:lnTo>
                  <a:pt x="838200" y="362857"/>
                </a:lnTo>
                <a:close/>
              </a:path>
            </a:pathLst>
          </a:custGeom>
          <a:solidFill>
            <a:srgbClr val="C1010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00000" tIns="0" rIns="0" bIns="0" numCol="1" spcCol="0" rtlCol="0" fromWordArt="0" anchor="ctr" anchorCtr="0" forceAA="0" compatLnSpc="1"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2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产品路演</a:t>
            </a:r>
            <a:endParaRPr kumimoji="0" lang="zh-CN" altLang="en-US" sz="1800" b="0" i="0" u="none" strike="noStrike" kern="0" cap="none" spc="2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4" name="PA_MH_Number_2">
            <a:hlinkClick r:id="rId6" action="ppaction://hlinksldjump"/>
          </p:cNvPr>
          <p:cNvSpPr/>
          <p:nvPr>
            <p:custDataLst>
              <p:tags r:id="rId8"/>
            </p:custDataLst>
          </p:nvPr>
        </p:nvSpPr>
        <p:spPr>
          <a:xfrm>
            <a:off x="2964754" y="2726721"/>
            <a:ext cx="560325" cy="544615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wrap="square" lIns="0" tIns="0" rIns="0" bIns="0" rtlCol="0" anchor="ctr">
            <a:norm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Times New Roman" panose="02020603050405020304" pitchFamily="18" charset="0"/>
              </a:rPr>
              <a:t>02</a:t>
            </a:r>
            <a:endParaRPr kumimoji="0" lang="zh-CN" altLang="en-US" sz="2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9" name="PA_MH_Others_10"/>
          <p:cNvSpPr txBox="1"/>
          <p:nvPr>
            <p:custDataLst>
              <p:tags r:id="rId9"/>
            </p:custDataLst>
          </p:nvPr>
        </p:nvSpPr>
        <p:spPr>
          <a:xfrm>
            <a:off x="530322" y="474063"/>
            <a:ext cx="1460500" cy="64633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目录</a:t>
            </a:r>
            <a:endParaRPr kumimoji="0" lang="zh-CN" altLang="en-US" sz="4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21" grpId="0" animBg="1"/>
      <p:bldP spid="22" grpId="0"/>
      <p:bldP spid="23" grpId="0" animBg="1"/>
      <p:bldP spid="24" grpId="0"/>
      <p:bldP spid="2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40435" y="-78740"/>
            <a:ext cx="8561705" cy="1325880"/>
          </a:xfrm>
        </p:spPr>
        <p:txBody>
          <a:bodyPr/>
          <a:lstStyle/>
          <a:p>
            <a:r>
              <a:rPr lang="zh-CN" altLang="en-US" dirty="0"/>
              <a:t>格林基金鲲鹏系列</a:t>
            </a:r>
            <a:r>
              <a:rPr lang="en-US" altLang="zh-CN" dirty="0"/>
              <a:t>+</a:t>
            </a:r>
            <a:r>
              <a:rPr lang="zh-CN" altLang="en-US" dirty="0"/>
              <a:t>公募专户：投资策略</a:t>
            </a:r>
            <a:endParaRPr lang="zh-CN" altLang="en-US" dirty="0"/>
          </a:p>
        </p:txBody>
      </p:sp>
      <p:pic>
        <p:nvPicPr>
          <p:cNvPr id="11265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0825" y="877570"/>
            <a:ext cx="7803515" cy="353885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267" name="文本框 99"/>
          <p:cNvSpPr txBox="1"/>
          <p:nvPr/>
        </p:nvSpPr>
        <p:spPr>
          <a:xfrm>
            <a:off x="250825" y="4416425"/>
            <a:ext cx="9566275" cy="203009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r>
              <a:rPr lang="zh-CN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类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CPPI</a:t>
            </a:r>
            <a:r>
              <a:rPr lang="zh-CN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策略</a:t>
            </a:r>
            <a:r>
              <a:rPr lang="zh-CN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，用债券的票息去做增厚，整个的大头仓位在债券上（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80%</a:t>
            </a:r>
            <a:r>
              <a:rPr lang="zh-CN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以上），通过购买无风险或低风险资产，在积累一定安全垫后逐渐增加风险资产的比例，加强组合的进攻性。目前固定收益类专户要求债券占比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80%</a:t>
            </a:r>
            <a:r>
              <a:rPr lang="zh-CN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以上，而混合类产品的债券和权益占比则都不能超过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80%</a:t>
            </a:r>
            <a:r>
              <a:rPr lang="zh-CN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zh-CN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策略层面上的话黄金和纯债、国债期货是多头为主</a:t>
            </a:r>
            <a:r>
              <a:rPr lang="zh-CN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，策略中也会涉及到部分套利，但仅为股指期货，股指期货的套利以对冲为主，单边较少，主要是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50</a:t>
            </a:r>
            <a:r>
              <a:rPr lang="zh-CN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股指，均为跨品种的套利，以短期为主。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zh-CN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整个格林的投资框架上还是以人为主观判断为主</a:t>
            </a:r>
            <a:r>
              <a:rPr lang="zh-CN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，目前格林有一套宏观择时模型，通过叠加模型、数据、市场信息来进行人工投资，资产配置占比也均为主观来做，仅是在股指上会涉及部分量化。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40435" y="-78740"/>
            <a:ext cx="8561705" cy="1325880"/>
          </a:xfrm>
        </p:spPr>
        <p:txBody>
          <a:bodyPr/>
          <a:lstStyle/>
          <a:p>
            <a:r>
              <a:rPr lang="zh-CN" altLang="en-US" dirty="0"/>
              <a:t>格林基金鲲鹏系列</a:t>
            </a:r>
            <a:r>
              <a:rPr lang="en-US" altLang="zh-CN" dirty="0"/>
              <a:t>+</a:t>
            </a:r>
            <a:r>
              <a:rPr lang="zh-CN" altLang="en-US" dirty="0"/>
              <a:t>公募专户：风控及回撤</a:t>
            </a:r>
            <a:r>
              <a:rPr lang="en-US" altLang="zh-CN" dirty="0"/>
              <a:t>/</a:t>
            </a:r>
            <a:r>
              <a:rPr lang="zh-CN" altLang="en-US" dirty="0"/>
              <a:t>费率及合作</a:t>
            </a:r>
            <a:endParaRPr lang="zh-CN" altLang="en-US" dirty="0"/>
          </a:p>
        </p:txBody>
      </p:sp>
      <p:sp>
        <p:nvSpPr>
          <p:cNvPr id="5" name="文本框 2"/>
          <p:cNvSpPr txBox="1"/>
          <p:nvPr/>
        </p:nvSpPr>
        <p:spPr>
          <a:xfrm>
            <a:off x="533083" y="6919913"/>
            <a:ext cx="309562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" name="文本框 3"/>
          <p:cNvSpPr txBox="1"/>
          <p:nvPr/>
        </p:nvSpPr>
        <p:spPr>
          <a:xfrm>
            <a:off x="226695" y="1571625"/>
            <a:ext cx="10974705" cy="159956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r>
              <a:rPr lang="zh-CN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格林的风控体现在主观把握上，</a:t>
            </a:r>
            <a:r>
              <a:rPr lang="zh-CN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格林目前所有产品在合规上均有风险比率的控制，内部因为产品运作时间较久，目前的产品均算作固定收益类产品，持仓上也由于基本上利率债和高等级的信用债为主，而且信用债占比也不高，因此格林的风控体现在主观把握上，通过自设预警和止损线来进行风控</a:t>
            </a:r>
            <a:r>
              <a:rPr lang="zh-CN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格林多数产品的最大回撤均在2020年4月份，</a:t>
            </a:r>
            <a:r>
              <a:rPr lang="zh-CN" altLang="zh-CN" sz="1400" u="sng" dirty="0">
                <a:latin typeface="微软雅黑" panose="020B0503020204020204" pitchFamily="34" charset="-122"/>
                <a:ea typeface="微软雅黑" panose="020B0503020204020204" pitchFamily="34" charset="-122"/>
              </a:rPr>
              <a:t>当时1号和7号（为同策略）的投资人均未有赎回，这也对格林在操作稳定性有一定帮助，回撤后续陆续修复，在本轮的下跌过后，格林在回撤控制上均加大了精力的投入。</a:t>
            </a:r>
            <a:endParaRPr lang="zh-CN" altLang="zh-CN" sz="1400" u="sng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7" name="表格 6"/>
          <p:cNvGraphicFramePr/>
          <p:nvPr>
            <p:custDataLst>
              <p:tags r:id="rId1"/>
            </p:custDataLst>
          </p:nvPr>
        </p:nvGraphicFramePr>
        <p:xfrm>
          <a:off x="244475" y="3063240"/>
          <a:ext cx="10841355" cy="731520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1548765"/>
                <a:gridCol w="1548765"/>
                <a:gridCol w="1548765"/>
                <a:gridCol w="1548765"/>
                <a:gridCol w="1548765"/>
                <a:gridCol w="1548765"/>
                <a:gridCol w="1548765"/>
              </a:tblGrid>
              <a:tr h="3657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400" dirty="0"/>
                        <a:t>年份</a:t>
                      </a:r>
                      <a:endParaRPr lang="zh-CN" altLang="en-US" sz="1400" dirty="0"/>
                    </a:p>
                  </a:txBody>
                  <a:tcPr marL="91443" marR="91443" marT="45641" marB="45641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800" dirty="0"/>
                        <a:t>2024</a:t>
                      </a:r>
                      <a:endParaRPr lang="en-US" altLang="zh-CN" sz="1800" dirty="0"/>
                    </a:p>
                  </a:txBody>
                  <a:tcPr marL="91443" marR="91443" marT="45641" marB="45641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800" dirty="0"/>
                        <a:t>2023</a:t>
                      </a:r>
                      <a:endParaRPr lang="en-US" altLang="zh-CN" sz="1800" dirty="0"/>
                    </a:p>
                  </a:txBody>
                  <a:tcPr marL="91443" marR="91443" marT="45641" marB="45641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800" dirty="0"/>
                        <a:t>2022</a:t>
                      </a:r>
                      <a:endParaRPr lang="en-US" altLang="zh-CN" sz="1800" dirty="0"/>
                    </a:p>
                  </a:txBody>
                  <a:tcPr marL="91443" marR="91443" marT="45641" marB="45641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800" dirty="0"/>
                        <a:t>2021</a:t>
                      </a:r>
                      <a:endParaRPr lang="en-US" altLang="zh-CN" sz="1800" dirty="0"/>
                    </a:p>
                  </a:txBody>
                  <a:tcPr marL="91443" marR="91443" marT="45641" marB="45641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800" dirty="0"/>
                        <a:t>2020</a:t>
                      </a:r>
                      <a:endParaRPr lang="en-US" altLang="zh-CN" sz="1800" dirty="0"/>
                    </a:p>
                  </a:txBody>
                  <a:tcPr marL="91443" marR="91443" marT="45641" marB="45641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800" dirty="0"/>
                        <a:t>2019</a:t>
                      </a:r>
                      <a:endParaRPr lang="en-US" altLang="zh-CN" sz="1800" dirty="0"/>
                    </a:p>
                  </a:txBody>
                  <a:tcPr marL="91443" marR="91443" marT="45641" marB="45641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400" b="1" dirty="0"/>
                        <a:t>鲲鹏</a:t>
                      </a:r>
                      <a:r>
                        <a:rPr lang="en-US" altLang="zh-CN" sz="1400" b="1" dirty="0"/>
                        <a:t>1</a:t>
                      </a:r>
                      <a:r>
                        <a:rPr lang="zh-CN" altLang="en-US" sz="1400" b="1" dirty="0"/>
                        <a:t>号回撤</a:t>
                      </a:r>
                      <a:endParaRPr lang="zh-CN" altLang="en-US" sz="1400" b="1" dirty="0"/>
                    </a:p>
                  </a:txBody>
                  <a:tcPr marL="91443" marR="91443" marT="45641" marB="45641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800" dirty="0"/>
                        <a:t>0.39%</a:t>
                      </a:r>
                      <a:endParaRPr lang="en-US" altLang="zh-CN" sz="1800" dirty="0"/>
                    </a:p>
                  </a:txBody>
                  <a:tcPr marL="91443" marR="91443" marT="45641" marB="45641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800" dirty="0"/>
                        <a:t>2.72%</a:t>
                      </a:r>
                      <a:endParaRPr lang="en-US" altLang="zh-CN" sz="1800" dirty="0"/>
                    </a:p>
                  </a:txBody>
                  <a:tcPr marL="91443" marR="91443" marT="45641" marB="45641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800"/>
                        <a:t>1.81%</a:t>
                      </a:r>
                      <a:endParaRPr lang="en-US" altLang="zh-CN" sz="1800"/>
                    </a:p>
                  </a:txBody>
                  <a:tcPr marL="91443" marR="91443" marT="45641" marB="45641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800"/>
                        <a:t>4.43%</a:t>
                      </a:r>
                      <a:endParaRPr lang="en-US" altLang="zh-CN" sz="1800"/>
                    </a:p>
                  </a:txBody>
                  <a:tcPr marL="91443" marR="91443" marT="45641" marB="45641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800"/>
                        <a:t>7.10%</a:t>
                      </a:r>
                      <a:endParaRPr lang="en-US" altLang="zh-CN" sz="1800"/>
                    </a:p>
                  </a:txBody>
                  <a:tcPr marL="91443" marR="91443" marT="45641" marB="45641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800" dirty="0"/>
                        <a:t>1.34%</a:t>
                      </a:r>
                      <a:endParaRPr lang="en-US" altLang="zh-CN" sz="1800" dirty="0"/>
                    </a:p>
                  </a:txBody>
                  <a:tcPr marL="91443" marR="91443" marT="45641" marB="45641"/>
                </a:tc>
              </a:tr>
            </a:tbl>
          </a:graphicData>
        </a:graphic>
      </p:graphicFrame>
      <p:graphicFrame>
        <p:nvGraphicFramePr>
          <p:cNvPr id="8" name="表格 7"/>
          <p:cNvGraphicFramePr>
            <a:graphicFrameLocks noGrp="1"/>
          </p:cNvGraphicFramePr>
          <p:nvPr>
            <p:custDataLst>
              <p:tags r:id="rId2"/>
            </p:custDataLst>
          </p:nvPr>
        </p:nvGraphicFramePr>
        <p:xfrm>
          <a:off x="244475" y="4447858"/>
          <a:ext cx="3390006" cy="1106805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1695003"/>
                <a:gridCol w="1695003"/>
              </a:tblGrid>
              <a:tr h="375285"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鲲鹏系列</a:t>
                      </a:r>
                      <a:endParaRPr lang="zh-CN" altLang="en-US" sz="14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  <a:tr h="285215"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管理费</a:t>
                      </a:r>
                      <a:endParaRPr lang="en-US" altLang="zh-CN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0.2%-0.6%</a:t>
                      </a:r>
                      <a:endParaRPr lang="zh-CN" altLang="en-US" dirty="0"/>
                    </a:p>
                  </a:txBody>
                  <a:tcPr/>
                </a:tc>
              </a:tr>
              <a:tr h="285215"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Carry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5%</a:t>
                      </a:r>
                      <a:r>
                        <a:rPr lang="zh-CN" altLang="en-US" dirty="0"/>
                        <a:t>以上</a:t>
                      </a:r>
                      <a:r>
                        <a:rPr lang="en-US" altLang="zh-CN" dirty="0"/>
                        <a:t>20%</a:t>
                      </a:r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文本框 2"/>
          <p:cNvSpPr txBox="1"/>
          <p:nvPr/>
        </p:nvSpPr>
        <p:spPr>
          <a:xfrm>
            <a:off x="4000500" y="4448175"/>
            <a:ext cx="6593840" cy="98361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费率：</a:t>
            </a:r>
            <a:endParaRPr lang="zh-CN" altLang="en-US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根据所选策略情况，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管理费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区间在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千2-千6</a:t>
            </a:r>
            <a:r>
              <a:rPr lang="zh-CN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carry为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绝对收益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5%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以上的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20%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（为之前的标准，由于债市收益下行，未来会有变化），不同投资人计提方式均一样。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4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" name="文本框 6"/>
          <p:cNvSpPr txBox="1"/>
          <p:nvPr/>
        </p:nvSpPr>
        <p:spPr>
          <a:xfrm>
            <a:off x="128270" y="3844290"/>
            <a:ext cx="3070225" cy="477838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pPr algn="ctr"/>
            <a:r>
              <a:rPr lang="zh-CN" altLang="en-US" sz="2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费率要素及合作情况</a:t>
            </a:r>
            <a:endParaRPr lang="zh-CN" altLang="en-US" sz="25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8"/>
          <p:cNvSpPr txBox="1"/>
          <p:nvPr/>
        </p:nvSpPr>
        <p:spPr>
          <a:xfrm>
            <a:off x="128270" y="5680710"/>
            <a:ext cx="10214610" cy="58356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r>
              <a:rPr lang="zh-CN" altLang="en-US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银行合作情况：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格林目前与银行均有合作落地的案例，但均为新成立的产品（公募和专户方式均有），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平安银行理财子，渤海银行理财子和金市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（摊余成本法）。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6"/>
          <p:cNvSpPr txBox="1"/>
          <p:nvPr/>
        </p:nvSpPr>
        <p:spPr>
          <a:xfrm>
            <a:off x="128270" y="1042035"/>
            <a:ext cx="2405380" cy="475615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r>
              <a:rPr lang="zh-CN" altLang="en-US" sz="2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风控及回撤情况</a:t>
            </a:r>
            <a:endParaRPr lang="zh-CN" altLang="en-US" sz="25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市场回顾</a:t>
            </a:r>
            <a:b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endParaRPr lang="zh-CN" alt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ETF</a:t>
            </a:r>
            <a:r>
              <a:rPr lang="zh-CN" altLang="en-US" dirty="0"/>
              <a:t>市场格局</a:t>
            </a:r>
            <a:endParaRPr lang="zh-CN" altLang="en-US" dirty="0"/>
          </a:p>
        </p:txBody>
      </p:sp>
      <p:sp>
        <p:nvSpPr>
          <p:cNvPr id="97" name="Inhaltsplatzhalter 4"/>
          <p:cNvSpPr txBox="1"/>
          <p:nvPr/>
        </p:nvSpPr>
        <p:spPr>
          <a:xfrm>
            <a:off x="685766" y="1141483"/>
            <a:ext cx="1809115" cy="415498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273050" indent="-2730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20" indent="-2730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70" indent="-177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370" indent="-177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240" indent="-17907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965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165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73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93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16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ETF</a:t>
            </a:r>
            <a:r>
              <a:rPr lang="zh-CN" altLang="en-US" sz="16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市场概况</a:t>
            </a:r>
            <a:br>
              <a:rPr lang="en-US" sz="14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endParaRPr lang="en-US" sz="11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766" y="1616005"/>
            <a:ext cx="9034529" cy="163354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766" y="3508509"/>
            <a:ext cx="4584589" cy="2755631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0355" y="3906685"/>
            <a:ext cx="6596111" cy="2357455"/>
          </a:xfrm>
          <a:prstGeom prst="rect">
            <a:avLst/>
          </a:prstGeom>
        </p:spPr>
      </p:pic>
      <p:sp>
        <p:nvSpPr>
          <p:cNvPr id="10" name="Inhaltsplatzhalter 4"/>
          <p:cNvSpPr txBox="1"/>
          <p:nvPr/>
        </p:nvSpPr>
        <p:spPr>
          <a:xfrm>
            <a:off x="5270355" y="3509437"/>
            <a:ext cx="2322836" cy="24622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273050" indent="-2730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20" indent="-2730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70" indent="-177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370" indent="-177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240" indent="-17907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965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165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73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93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r>
              <a:rPr lang="zh-CN" altLang="en-US" sz="16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近一月热门</a:t>
            </a:r>
            <a:r>
              <a:rPr lang="en-US" altLang="zh-CN" sz="16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ETF</a:t>
            </a:r>
            <a:r>
              <a:rPr lang="zh-CN" altLang="en-US" sz="16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表现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Inhaltsplatzhalter 4"/>
          <p:cNvSpPr txBox="1"/>
          <p:nvPr/>
        </p:nvSpPr>
        <p:spPr>
          <a:xfrm>
            <a:off x="1914525" y="6399984"/>
            <a:ext cx="9951941" cy="24622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273050" indent="-2730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20" indent="-2730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70" indent="-177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370" indent="-177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240" indent="-17907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965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165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73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93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1200"/>
              </a:spcAft>
              <a:buNone/>
            </a:pPr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数据来源：</a:t>
            </a:r>
            <a:r>
              <a:rPr lang="en-US" altLang="zh-CN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Wind</a:t>
            </a:r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，机构业务事业总部，东证期货 数据区间：</a:t>
            </a:r>
            <a:r>
              <a:rPr lang="en-US" altLang="zh-CN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20240315-20240412</a:t>
            </a:r>
            <a:endParaRPr lang="en-US" sz="11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18000" decel="8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accel="18000" decel="8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accel="18000" decel="8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" grpId="0"/>
      <p:bldP spid="10" grpId="0"/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ETF</a:t>
            </a:r>
            <a:r>
              <a:rPr lang="zh-CN" altLang="en-US" dirty="0"/>
              <a:t>市场格局</a:t>
            </a:r>
            <a:endParaRPr lang="zh-CN" altLang="en-US" dirty="0"/>
          </a:p>
        </p:txBody>
      </p:sp>
      <p:sp>
        <p:nvSpPr>
          <p:cNvPr id="97" name="Inhaltsplatzhalter 4"/>
          <p:cNvSpPr txBox="1"/>
          <p:nvPr/>
        </p:nvSpPr>
        <p:spPr>
          <a:xfrm>
            <a:off x="658336" y="1051366"/>
            <a:ext cx="8750500" cy="24622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273050" indent="-2730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20" indent="-2730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70" indent="-177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370" indent="-177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240" indent="-17907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965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165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73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93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1200"/>
              </a:spcAft>
              <a:buNone/>
            </a:pPr>
            <a:r>
              <a:rPr lang="zh-CN" altLang="en-US" sz="16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近一年</a:t>
            </a:r>
            <a:r>
              <a:rPr lang="en-US" altLang="zh-CN" sz="16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ETF</a:t>
            </a:r>
            <a:r>
              <a:rPr lang="zh-CN" altLang="en-US" sz="16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周度平均成交额</a:t>
            </a:r>
            <a:r>
              <a:rPr lang="en-US" altLang="zh-CN" sz="16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5927</a:t>
            </a:r>
            <a:r>
              <a:rPr lang="zh-CN" altLang="en-US" sz="16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亿元，股票型</a:t>
            </a:r>
            <a:r>
              <a:rPr lang="en-US" altLang="zh-CN" sz="16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2394</a:t>
            </a:r>
            <a:r>
              <a:rPr lang="zh-CN" altLang="en-US" sz="16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亿元，商品型</a:t>
            </a:r>
            <a:r>
              <a:rPr lang="en-US" altLang="zh-CN" sz="16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72</a:t>
            </a:r>
            <a:r>
              <a:rPr lang="zh-CN" altLang="en-US" sz="16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亿元。</a:t>
            </a:r>
            <a:endParaRPr lang="en-US" sz="16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336" y="1457215"/>
            <a:ext cx="10101336" cy="219552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336" y="4175399"/>
            <a:ext cx="10310888" cy="2252679"/>
          </a:xfrm>
          <a:prstGeom prst="rect">
            <a:avLst/>
          </a:prstGeom>
        </p:spPr>
      </p:pic>
      <p:sp>
        <p:nvSpPr>
          <p:cNvPr id="7" name="Inhaltsplatzhalter 4"/>
          <p:cNvSpPr txBox="1"/>
          <p:nvPr/>
        </p:nvSpPr>
        <p:spPr>
          <a:xfrm>
            <a:off x="658336" y="3929178"/>
            <a:ext cx="8750500" cy="24622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273050" indent="-2730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20" indent="-2730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70" indent="-177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370" indent="-177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240" indent="-17907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965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165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73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93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1200"/>
              </a:spcAft>
              <a:buNone/>
            </a:pPr>
            <a:r>
              <a:rPr lang="zh-CN" altLang="en-US" sz="16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伴随着商品市场的复苏和地缘政治的持续扰动，商品型</a:t>
            </a:r>
            <a:r>
              <a:rPr lang="en-US" altLang="zh-CN" sz="16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ETF</a:t>
            </a:r>
            <a:r>
              <a:rPr lang="zh-CN" altLang="en-US" sz="16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近期表现亮眼</a:t>
            </a:r>
            <a:endParaRPr lang="en-US" sz="1600" b="1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Inhaltsplatzhalter 4"/>
          <p:cNvSpPr txBox="1"/>
          <p:nvPr/>
        </p:nvSpPr>
        <p:spPr>
          <a:xfrm>
            <a:off x="1914525" y="6399984"/>
            <a:ext cx="9951941" cy="24622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273050" indent="-2730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20" indent="-2730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70" indent="-177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370" indent="-177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240" indent="-17907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965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165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73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93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1200"/>
              </a:spcAft>
              <a:buNone/>
            </a:pPr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数据来源：</a:t>
            </a:r>
            <a:r>
              <a:rPr lang="en-US" altLang="zh-CN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Wind</a:t>
            </a:r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，机构业务事业总部，东证期货 数据区间：</a:t>
            </a:r>
            <a:r>
              <a:rPr lang="en-US" altLang="zh-CN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20190415-20240412</a:t>
            </a:r>
            <a:endParaRPr lang="en-US" sz="11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18000" decel="8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accel="18000" decel="8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accel="18000" decel="8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" grpId="0"/>
      <p:bldP spid="7" grpId="0"/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ETF</a:t>
            </a:r>
            <a:r>
              <a:rPr lang="zh-CN" altLang="en-US" dirty="0"/>
              <a:t>市场规模变动</a:t>
            </a:r>
            <a:endParaRPr lang="zh-CN" altLang="en-US" dirty="0"/>
          </a:p>
        </p:txBody>
      </p:sp>
      <p:sp>
        <p:nvSpPr>
          <p:cNvPr id="5" name="Inhaltsplatzhalter 4"/>
          <p:cNvSpPr txBox="1"/>
          <p:nvPr/>
        </p:nvSpPr>
        <p:spPr>
          <a:xfrm>
            <a:off x="658336" y="1051366"/>
            <a:ext cx="8750500" cy="492443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273050" indent="-2730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20" indent="-2730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70" indent="-177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370" indent="-177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240" indent="-17907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965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165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73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93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altLang="zh-CN" sz="16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2021</a:t>
            </a:r>
            <a:r>
              <a:rPr lang="zh-CN" altLang="en-US" sz="16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年以来</a:t>
            </a:r>
            <a:r>
              <a:rPr lang="en-US" altLang="zh-CN" sz="16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ETF</a:t>
            </a:r>
            <a:r>
              <a:rPr lang="zh-CN" altLang="en-US" sz="16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市场规模整体扩容，截至</a:t>
            </a:r>
            <a:r>
              <a:rPr lang="en-US" altLang="zh-CN" sz="16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4.12</a:t>
            </a:r>
            <a:r>
              <a:rPr lang="zh-CN" altLang="en-US" sz="16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，债券型和</a:t>
            </a:r>
            <a:r>
              <a:rPr lang="en-US" altLang="zh-CN" sz="16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QDII</a:t>
            </a:r>
            <a:r>
              <a:rPr lang="zh-CN" altLang="en-US" sz="16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规模增速最高</a:t>
            </a:r>
            <a:r>
              <a:rPr lang="en-US" altLang="zh-CN" sz="16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400%</a:t>
            </a:r>
            <a:r>
              <a:rPr lang="zh-CN" altLang="en-US" sz="16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，股票型规模增速</a:t>
            </a:r>
            <a:r>
              <a:rPr lang="en-US" altLang="zh-CN" sz="16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131%</a:t>
            </a:r>
            <a:r>
              <a:rPr lang="zh-CN" altLang="en-US" sz="16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，规模</a:t>
            </a:r>
            <a:r>
              <a:rPr lang="en-US" altLang="zh-CN" sz="16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1.75</a:t>
            </a:r>
            <a:r>
              <a:rPr lang="zh-CN" altLang="en-US" sz="16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万亿元，商品型增速</a:t>
            </a:r>
            <a:r>
              <a:rPr lang="en-US" altLang="zh-CN" sz="16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115%</a:t>
            </a:r>
            <a:r>
              <a:rPr lang="zh-CN" altLang="en-US" sz="16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，规模</a:t>
            </a:r>
            <a:r>
              <a:rPr lang="en-US" altLang="zh-CN" sz="16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494</a:t>
            </a:r>
            <a:r>
              <a:rPr lang="zh-CN" altLang="en-US" sz="16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亿元。</a:t>
            </a:r>
            <a:endParaRPr lang="en-US" sz="16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Inhaltsplatzhalter 4"/>
          <p:cNvSpPr txBox="1"/>
          <p:nvPr/>
        </p:nvSpPr>
        <p:spPr>
          <a:xfrm>
            <a:off x="1914525" y="6399984"/>
            <a:ext cx="9951941" cy="24622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273050" indent="-2730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20" indent="-2730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70" indent="-177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370" indent="-177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240" indent="-17907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965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165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73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93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1200"/>
              </a:spcAft>
              <a:buNone/>
            </a:pPr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数据来源：</a:t>
            </a:r>
            <a:r>
              <a:rPr lang="en-US" altLang="zh-CN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Wind</a:t>
            </a:r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，机构业务事业总部，东证期货 数据区间：</a:t>
            </a:r>
            <a:r>
              <a:rPr lang="en-US" altLang="zh-CN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20210101-20240412</a:t>
            </a:r>
            <a:endParaRPr lang="en-US" sz="11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8336" y="1652022"/>
            <a:ext cx="10326861" cy="422728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18000" decel="8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accel="18000" decel="8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商品型</a:t>
            </a:r>
            <a:r>
              <a:rPr lang="en-US" altLang="zh-CN" dirty="0"/>
              <a:t>ETF</a:t>
            </a:r>
            <a:endParaRPr lang="zh-CN" altLang="en-US" dirty="0"/>
          </a:p>
        </p:txBody>
      </p:sp>
      <p:sp>
        <p:nvSpPr>
          <p:cNvPr id="5" name="Inhaltsplatzhalter 4"/>
          <p:cNvSpPr txBox="1"/>
          <p:nvPr/>
        </p:nvSpPr>
        <p:spPr>
          <a:xfrm>
            <a:off x="658336" y="1051366"/>
            <a:ext cx="8750500" cy="492443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273050" indent="-2730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20" indent="-2730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70" indent="-177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370" indent="-177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240" indent="-17907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965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165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73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93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1200"/>
              </a:spcAft>
              <a:buNone/>
            </a:pPr>
            <a:r>
              <a:rPr lang="zh-CN" altLang="en-US" sz="16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目前商品型</a:t>
            </a:r>
            <a:r>
              <a:rPr lang="en-US" altLang="zh-CN" sz="16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ETF</a:t>
            </a:r>
            <a:r>
              <a:rPr lang="zh-CN" altLang="en-US" sz="16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共有</a:t>
            </a:r>
            <a:r>
              <a:rPr lang="en-US" altLang="zh-CN" sz="16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17</a:t>
            </a:r>
            <a:r>
              <a:rPr lang="zh-CN" altLang="en-US" sz="16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只在市场交易，主要以黄金现货</a:t>
            </a:r>
            <a:r>
              <a:rPr lang="en-US" altLang="zh-CN" sz="16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ETF</a:t>
            </a:r>
            <a:r>
              <a:rPr lang="zh-CN" altLang="en-US" sz="16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为主，共</a:t>
            </a:r>
            <a:r>
              <a:rPr lang="en-US" altLang="zh-CN" sz="16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14</a:t>
            </a:r>
            <a:r>
              <a:rPr lang="zh-CN" altLang="en-US" sz="16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只；交易期货的有</a:t>
            </a:r>
            <a:r>
              <a:rPr lang="en-US" altLang="zh-CN" sz="16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6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只，分别是豆粕</a:t>
            </a:r>
            <a:r>
              <a:rPr lang="en-US" altLang="zh-CN" sz="16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ETF</a:t>
            </a:r>
            <a:r>
              <a:rPr lang="zh-CN" altLang="en-US" sz="16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、有色</a:t>
            </a:r>
            <a:r>
              <a:rPr lang="en-US" altLang="zh-CN" sz="16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ETF</a:t>
            </a:r>
            <a:r>
              <a:rPr lang="zh-CN" altLang="en-US" sz="16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和能源化工</a:t>
            </a:r>
            <a:r>
              <a:rPr lang="en-US" altLang="zh-CN" sz="16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ETF</a:t>
            </a:r>
            <a:r>
              <a:rPr lang="zh-CN" altLang="en-US" sz="16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sz="16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Inhaltsplatzhalter 4"/>
          <p:cNvSpPr txBox="1"/>
          <p:nvPr/>
        </p:nvSpPr>
        <p:spPr>
          <a:xfrm>
            <a:off x="1914525" y="6399984"/>
            <a:ext cx="9951941" cy="24622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273050" indent="-2730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20" indent="-2730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70" indent="-177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370" indent="-177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240" indent="-17907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965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165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73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93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1200"/>
              </a:spcAft>
              <a:buNone/>
            </a:pPr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数据来源：</a:t>
            </a:r>
            <a:r>
              <a:rPr lang="en-US" altLang="zh-CN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Wind</a:t>
            </a:r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，机构业务事业总部，东证期货 数据区间：</a:t>
            </a:r>
            <a:r>
              <a:rPr lang="en-US" altLang="zh-CN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20210101-20240412</a:t>
            </a:r>
            <a:endParaRPr lang="en-US" sz="11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/>
        </p:nvGraphicFramePr>
        <p:xfrm>
          <a:off x="658336" y="1650206"/>
          <a:ext cx="5163821" cy="4452702"/>
        </p:xfrm>
        <a:graphic>
          <a:graphicData uri="http://schemas.openxmlformats.org/drawingml/2006/table">
            <a:tbl>
              <a:tblPr>
                <a:tableStyleId>{284E427A-3D55-4303-BF80-6455036E1DE7}</a:tableStyleId>
              </a:tblPr>
              <a:tblGrid>
                <a:gridCol w="813088"/>
                <a:gridCol w="1098382"/>
                <a:gridCol w="2225293"/>
                <a:gridCol w="1027058"/>
              </a:tblGrid>
              <a:tr h="261813"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b="0" i="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ETF</a:t>
                      </a:r>
                      <a:r>
                        <a:rPr lang="zh-CN" altLang="en-US" sz="1100" b="0" i="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代码</a:t>
                      </a:r>
                      <a:endParaRPr lang="zh-CN" altLang="en-US" sz="1100" b="0" i="0" u="none" strike="noStrike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100" b="0" i="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场内名称</a:t>
                      </a:r>
                      <a:endParaRPr lang="zh-CN" altLang="en-US" sz="1100" b="0" i="0" u="none" strike="noStrike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100" b="0" i="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场外名称</a:t>
                      </a:r>
                      <a:endParaRPr lang="zh-CN" altLang="en-US" sz="1100" b="0" i="0" u="none" strike="noStrike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100" b="0" i="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规模</a:t>
                      </a:r>
                      <a:r>
                        <a:rPr lang="en-US" altLang="zh-CN" sz="1100" b="0" i="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</a:t>
                      </a:r>
                      <a:r>
                        <a:rPr lang="zh-CN" altLang="en-US" sz="1100" b="0" i="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亿元</a:t>
                      </a:r>
                      <a:r>
                        <a:rPr lang="en-US" altLang="zh-CN" sz="1100" b="0" i="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)</a:t>
                      </a:r>
                      <a:endParaRPr lang="en-US" altLang="zh-CN" sz="1100" b="0" i="0" u="none" strike="noStrike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63" marR="4763" marT="4763" marB="0" anchor="b"/>
                </a:tc>
              </a:tr>
              <a:tr h="261813"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b="0" i="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518880.OF</a:t>
                      </a:r>
                      <a:endParaRPr lang="fr-FR" sz="1100" b="0" i="0" u="none" strike="noStrike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100" b="0" i="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黄金</a:t>
                      </a:r>
                      <a:r>
                        <a:rPr lang="fr-FR" sz="1100" b="0" i="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ETF</a:t>
                      </a:r>
                      <a:endParaRPr lang="fr-FR" sz="1100" b="0" i="0" u="none" strike="noStrike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100" b="0" i="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华安黄金</a:t>
                      </a:r>
                      <a:r>
                        <a:rPr lang="fr-FR" sz="1100" b="0" i="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ETF</a:t>
                      </a:r>
                      <a:endParaRPr lang="fr-FR" sz="1100" b="0" i="0" u="none" strike="noStrike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b="0" i="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139.54</a:t>
                      </a:r>
                      <a:endParaRPr lang="en-US" altLang="zh-CN" sz="1100" b="0" i="0" u="none" strike="noStrike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63" marR="4763" marT="4763" marB="0" anchor="b"/>
                </a:tc>
              </a:tr>
              <a:tr h="261813"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b="0" i="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159937.OF</a:t>
                      </a:r>
                      <a:endParaRPr lang="fr-FR" sz="1100" b="0" i="0" u="none" strike="noStrike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100" b="0" i="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黄金</a:t>
                      </a:r>
                      <a:r>
                        <a:rPr lang="fr-FR" sz="1100" b="0" i="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ETF</a:t>
                      </a:r>
                      <a:r>
                        <a:rPr lang="zh-CN" altLang="en-US" sz="1100" b="0" i="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基金</a:t>
                      </a:r>
                      <a:endParaRPr lang="zh-CN" altLang="en-US" sz="1100" b="0" i="0" u="none" strike="noStrike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100" b="0" i="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博时黄金</a:t>
                      </a:r>
                      <a:r>
                        <a:rPr lang="fr-FR" sz="1100" b="0" i="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ETF</a:t>
                      </a:r>
                      <a:endParaRPr lang="fr-FR" sz="1100" b="0" i="0" u="none" strike="noStrike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b="0" i="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76.79</a:t>
                      </a:r>
                      <a:endParaRPr lang="en-US" altLang="zh-CN" sz="1100" b="0" i="0" u="none" strike="noStrike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63" marR="4763" marT="4763" marB="0" anchor="b"/>
                </a:tc>
              </a:tr>
              <a:tr h="261813"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b="0" i="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159934.OF</a:t>
                      </a:r>
                      <a:endParaRPr lang="fr-FR" sz="1100" b="0" i="0" u="none" strike="noStrike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100" b="0" i="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黄金</a:t>
                      </a:r>
                      <a:r>
                        <a:rPr lang="fr-FR" sz="1100" b="0" i="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ETF</a:t>
                      </a:r>
                      <a:endParaRPr lang="fr-FR" sz="1100" b="0" i="0" u="none" strike="noStrike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100" b="0" i="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易方达黄金</a:t>
                      </a:r>
                      <a:r>
                        <a:rPr lang="fr-FR" sz="1100" b="0" i="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ETF</a:t>
                      </a:r>
                      <a:endParaRPr lang="fr-FR" sz="1100" b="0" i="0" u="none" strike="noStrike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b="0" i="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48.71</a:t>
                      </a:r>
                      <a:endParaRPr lang="en-US" altLang="zh-CN" sz="1100" b="0" i="0" u="none" strike="noStrike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63" marR="4763" marT="4763" marB="0" anchor="b"/>
                </a:tc>
              </a:tr>
              <a:tr h="261813"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b="0" i="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518800.OF</a:t>
                      </a:r>
                      <a:endParaRPr lang="fr-FR" sz="1100" b="0" i="0" u="none" strike="noStrike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100" b="0" i="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黄金基金</a:t>
                      </a:r>
                      <a:r>
                        <a:rPr lang="fr-FR" sz="1100" b="0" i="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ETF</a:t>
                      </a:r>
                      <a:endParaRPr lang="fr-FR" sz="1100" b="0" i="0" u="none" strike="noStrike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100" b="0" i="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国泰黄金</a:t>
                      </a:r>
                      <a:r>
                        <a:rPr lang="fr-FR" sz="1100" b="0" i="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ETF</a:t>
                      </a:r>
                      <a:endParaRPr lang="fr-FR" sz="1100" b="0" i="0" u="none" strike="noStrike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b="0" i="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19.21</a:t>
                      </a:r>
                      <a:endParaRPr lang="en-US" altLang="zh-CN" sz="1100" b="0" i="0" u="none" strike="noStrike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63" marR="4763" marT="4763" marB="0" anchor="b"/>
                </a:tc>
              </a:tr>
              <a:tr h="261813"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b="0" i="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159985.OF</a:t>
                      </a:r>
                      <a:endParaRPr lang="fr-FR" sz="1100" b="0" i="0" u="none" strike="noStrike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100" b="0" i="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豆粕</a:t>
                      </a:r>
                      <a:r>
                        <a:rPr lang="fr-FR" sz="1100" b="0" i="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ETF</a:t>
                      </a:r>
                      <a:endParaRPr lang="fr-FR" sz="1100" b="0" i="0" u="none" strike="noStrike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100" b="0" i="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华夏饲料豆粕期货</a:t>
                      </a:r>
                      <a:r>
                        <a:rPr lang="en-US" altLang="zh-CN" sz="1100" b="0" i="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ETF</a:t>
                      </a:r>
                      <a:endParaRPr lang="en-US" altLang="zh-CN" sz="1100" b="0" i="0" u="none" strike="noStrike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7.74</a:t>
                      </a:r>
                      <a:endParaRPr lang="en-US" altLang="zh-CN" sz="1100" b="0" i="0" u="none" strike="noStrike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63" marR="4763" marT="4763" marB="0" anchor="b"/>
                </a:tc>
              </a:tr>
              <a:tr h="240152"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b="0" i="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159980.OF</a:t>
                      </a:r>
                      <a:endParaRPr lang="fr-FR" sz="1100" b="0" i="0" u="none" strike="noStrike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100" b="0" i="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有色</a:t>
                      </a:r>
                      <a:r>
                        <a:rPr lang="fr-FR" sz="1100" b="0" i="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ETF</a:t>
                      </a:r>
                      <a:endParaRPr lang="fr-FR" sz="1100" b="0" i="0" u="none" strike="noStrike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100" b="0" i="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大成有色金属期货</a:t>
                      </a:r>
                      <a:r>
                        <a:rPr lang="en-US" altLang="zh-CN" sz="1100" b="0" i="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ETF</a:t>
                      </a:r>
                      <a:endParaRPr lang="en-US" altLang="zh-CN" sz="1100" b="0" i="0" u="none" strike="noStrike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b="0" i="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4.12</a:t>
                      </a:r>
                      <a:endParaRPr lang="en-US" altLang="zh-CN" sz="1100" b="0" i="0" u="none" strike="noStrike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63" marR="4763" marT="4763" marB="0" anchor="b"/>
                </a:tc>
              </a:tr>
              <a:tr h="240152"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b="0" i="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159981.OF</a:t>
                      </a:r>
                      <a:endParaRPr lang="fr-FR" sz="1100" b="0" i="0" u="none" strike="noStrike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100" b="0" i="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能源化工</a:t>
                      </a:r>
                      <a:r>
                        <a:rPr lang="fr-FR" sz="1100" b="0" i="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ETF</a:t>
                      </a:r>
                      <a:endParaRPr lang="fr-FR" sz="1100" b="0" i="0" u="none" strike="noStrike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100" b="0" i="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建信易盛郑商所能源化工期货</a:t>
                      </a:r>
                      <a:r>
                        <a:rPr lang="en-US" altLang="zh-CN" sz="1100" b="0" i="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ETF</a:t>
                      </a:r>
                      <a:endParaRPr lang="en-US" altLang="zh-CN" sz="1100" b="0" i="0" u="none" strike="noStrike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b="0" i="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3.40</a:t>
                      </a:r>
                      <a:endParaRPr lang="en-US" altLang="zh-CN" sz="1100" b="0" i="0" u="none" strike="noStrike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63" marR="4763" marT="4763" marB="0" anchor="b"/>
                </a:tc>
              </a:tr>
              <a:tr h="240152"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b="0" i="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518680.OF</a:t>
                      </a:r>
                      <a:endParaRPr lang="fr-FR" sz="1100" b="0" i="0" u="none" strike="noStrike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100" b="0" i="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金</a:t>
                      </a:r>
                      <a:r>
                        <a:rPr lang="fr-FR" sz="1100" b="0" i="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ETF</a:t>
                      </a:r>
                      <a:endParaRPr lang="fr-FR" sz="1100" b="0" i="0" u="none" strike="noStrike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100" b="0" i="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富国上海金</a:t>
                      </a:r>
                      <a:r>
                        <a:rPr lang="fr-FR" sz="1100" b="0" i="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ETF</a:t>
                      </a:r>
                      <a:endParaRPr lang="fr-FR" sz="1100" b="0" i="0" u="none" strike="noStrike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b="0" i="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3.03</a:t>
                      </a:r>
                      <a:endParaRPr lang="en-US" altLang="zh-CN" sz="1100" b="0" i="0" u="none" strike="noStrike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63" marR="4763" marT="4763" marB="0" anchor="b"/>
                </a:tc>
              </a:tr>
              <a:tr h="240152"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b="0" i="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518850.OF</a:t>
                      </a:r>
                      <a:endParaRPr lang="fr-FR" sz="1100" b="0" i="0" u="none" strike="noStrike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100" b="0" i="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黄金</a:t>
                      </a:r>
                      <a:r>
                        <a:rPr lang="fr-FR" sz="1100" b="0" i="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ETF</a:t>
                      </a:r>
                      <a:r>
                        <a:rPr lang="zh-CN" altLang="en-US" sz="1100" b="0" i="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华夏</a:t>
                      </a:r>
                      <a:endParaRPr lang="zh-CN" altLang="en-US" sz="1100" b="0" i="0" u="none" strike="noStrike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100" b="0" i="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华夏黄金</a:t>
                      </a:r>
                      <a:r>
                        <a:rPr lang="fr-FR" sz="1100" b="0" i="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ETF</a:t>
                      </a:r>
                      <a:endParaRPr lang="fr-FR" sz="1100" b="0" i="0" u="none" strike="noStrike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b="0" i="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2.09</a:t>
                      </a:r>
                      <a:endParaRPr lang="en-US" altLang="zh-CN" sz="1100" b="0" i="0" u="none" strike="noStrike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63" marR="4763" marT="4763" marB="0" anchor="b"/>
                </a:tc>
              </a:tr>
              <a:tr h="240152"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b="0" i="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518660.OF</a:t>
                      </a:r>
                      <a:endParaRPr lang="fr-FR" sz="1100" b="0" i="0" u="none" strike="noStrike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100" b="0" i="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黄金</a:t>
                      </a:r>
                      <a:r>
                        <a:rPr lang="fr-FR" sz="1100" b="0" i="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ETF</a:t>
                      </a:r>
                      <a:r>
                        <a:rPr lang="zh-CN" altLang="en-US" sz="1100" b="0" i="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基金</a:t>
                      </a:r>
                      <a:endParaRPr lang="zh-CN" altLang="en-US" sz="1100" b="0" i="0" u="none" strike="noStrike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100" b="0" i="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工银黄金</a:t>
                      </a:r>
                      <a:r>
                        <a:rPr lang="fr-FR" sz="1100" b="0" i="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ETF</a:t>
                      </a:r>
                      <a:endParaRPr lang="fr-FR" sz="1100" b="0" i="0" u="none" strike="noStrike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b="0" i="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1.04</a:t>
                      </a:r>
                      <a:endParaRPr lang="en-US" altLang="zh-CN" sz="1100" b="0" i="0" u="none" strike="noStrike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63" marR="4763" marT="4763" marB="0" anchor="b"/>
                </a:tc>
              </a:tr>
              <a:tr h="240152"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b="0" i="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159812.OF</a:t>
                      </a:r>
                      <a:endParaRPr lang="fr-FR" sz="1100" b="0" i="0" u="none" strike="noStrike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100" b="0" i="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黄金基金</a:t>
                      </a:r>
                      <a:r>
                        <a:rPr lang="fr-FR" sz="1100" b="0" i="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ETF</a:t>
                      </a:r>
                      <a:endParaRPr lang="fr-FR" sz="1100" b="0" i="0" u="none" strike="noStrike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100" b="0" i="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前海开源黄金</a:t>
                      </a:r>
                      <a:r>
                        <a:rPr lang="en-US" altLang="zh-CN" sz="1100" b="0" i="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ETF</a:t>
                      </a:r>
                      <a:endParaRPr lang="en-US" altLang="zh-CN" sz="1100" b="0" i="0" u="none" strike="noStrike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b="0" i="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0.89</a:t>
                      </a:r>
                      <a:endParaRPr lang="en-US" altLang="zh-CN" sz="1100" b="0" i="0" u="none" strike="noStrike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63" marR="4763" marT="4763" marB="0" anchor="b"/>
                </a:tc>
              </a:tr>
              <a:tr h="240152"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b="0" i="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518860.OF</a:t>
                      </a:r>
                      <a:endParaRPr lang="fr-FR" sz="1100" b="0" i="0" u="none" strike="noStrike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100" b="0" i="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黄金</a:t>
                      </a:r>
                      <a:r>
                        <a:rPr lang="fr-FR" sz="1100" b="0" i="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ETFAU</a:t>
                      </a:r>
                      <a:endParaRPr lang="fr-FR" sz="1100" b="0" i="0" u="none" strike="noStrike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100" b="0" i="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建信上海金</a:t>
                      </a:r>
                      <a:r>
                        <a:rPr lang="fr-FR" sz="1100" b="0" i="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ETF</a:t>
                      </a:r>
                      <a:endParaRPr lang="fr-FR" sz="1100" b="0" i="0" u="none" strike="noStrike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b="0" i="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0.69</a:t>
                      </a:r>
                      <a:endParaRPr lang="en-US" altLang="zh-CN" sz="1100" b="0" i="0" u="none" strike="noStrike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63" marR="4763" marT="4763" marB="0" anchor="b"/>
                </a:tc>
              </a:tr>
              <a:tr h="240152"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b="0" i="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159830.OF</a:t>
                      </a:r>
                      <a:endParaRPr lang="fr-FR" sz="1100" b="0" i="0" u="none" strike="noStrike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100" b="0" i="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上海金</a:t>
                      </a:r>
                      <a:r>
                        <a:rPr lang="fr-FR" sz="1100" b="0" i="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ETF</a:t>
                      </a:r>
                      <a:endParaRPr lang="fr-FR" sz="1100" b="0" i="0" u="none" strike="noStrike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100" b="0" i="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天弘上海金</a:t>
                      </a:r>
                      <a:r>
                        <a:rPr lang="fr-FR" sz="1100" b="0" i="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ETF</a:t>
                      </a:r>
                      <a:endParaRPr lang="fr-FR" sz="1100" b="0" i="0" u="none" strike="noStrike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b="0" i="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0.62</a:t>
                      </a:r>
                      <a:endParaRPr lang="en-US" altLang="zh-CN" sz="1100" b="0" i="0" u="none" strike="noStrike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63" marR="4763" marT="4763" marB="0" anchor="b"/>
                </a:tc>
              </a:tr>
              <a:tr h="240152"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b="0" i="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518600.OF</a:t>
                      </a:r>
                      <a:endParaRPr lang="fr-FR" sz="1100" b="0" i="0" u="none" strike="noStrike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100" b="0" i="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上海金</a:t>
                      </a:r>
                      <a:r>
                        <a:rPr lang="fr-FR" sz="1100" b="0" i="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ETF</a:t>
                      </a:r>
                      <a:endParaRPr lang="fr-FR" sz="1100" b="0" i="0" u="none" strike="noStrike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100" b="0" i="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广发上海金</a:t>
                      </a:r>
                      <a:r>
                        <a:rPr lang="fr-FR" sz="1100" b="0" i="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ETF</a:t>
                      </a:r>
                      <a:endParaRPr lang="fr-FR" sz="1100" b="0" i="0" u="none" strike="noStrike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b="0" i="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0.52</a:t>
                      </a:r>
                      <a:endParaRPr lang="en-US" altLang="zh-CN" sz="1100" b="0" i="0" u="none" strike="noStrike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63" marR="4763" marT="4763" marB="0" anchor="b"/>
                </a:tc>
              </a:tr>
              <a:tr h="240152"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b="0" i="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518890.OF</a:t>
                      </a:r>
                      <a:endParaRPr lang="fr-FR" sz="1100" b="0" i="0" u="none" strike="noStrike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100" b="0" i="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中银上海金</a:t>
                      </a:r>
                      <a:r>
                        <a:rPr lang="fr-FR" sz="1100" b="0" i="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ETF</a:t>
                      </a:r>
                      <a:endParaRPr lang="fr-FR" sz="1100" b="0" i="0" u="none" strike="noStrike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100" b="0" i="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中银上海金</a:t>
                      </a:r>
                      <a:r>
                        <a:rPr lang="fr-FR" sz="1100" b="0" i="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ETF</a:t>
                      </a:r>
                      <a:endParaRPr lang="fr-FR" sz="1100" b="0" i="0" u="none" strike="noStrike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b="0" i="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0.46</a:t>
                      </a:r>
                      <a:endParaRPr lang="en-US" altLang="zh-CN" sz="1100" b="0" i="0" u="none" strike="noStrike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63" marR="4763" marT="4763" marB="0" anchor="b"/>
                </a:tc>
              </a:tr>
              <a:tr h="240152"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b="0" i="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159831.OF</a:t>
                      </a:r>
                      <a:endParaRPr lang="fr-FR" sz="1100" b="0" i="0" u="none" strike="noStrike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100" b="0" i="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上海金</a:t>
                      </a:r>
                      <a:r>
                        <a:rPr lang="fr-FR" sz="1100" b="0" i="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ETF</a:t>
                      </a:r>
                      <a:r>
                        <a:rPr lang="zh-CN" altLang="en-US" sz="1100" b="0" i="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基金</a:t>
                      </a:r>
                      <a:endParaRPr lang="zh-CN" altLang="en-US" sz="1100" b="0" i="0" u="none" strike="noStrike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100" b="0" i="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嘉实上海金</a:t>
                      </a:r>
                      <a:r>
                        <a:rPr lang="fr-FR" sz="1100" b="0" i="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ETF</a:t>
                      </a:r>
                      <a:endParaRPr lang="fr-FR" sz="1100" b="0" i="0" u="none" strike="noStrike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b="0" i="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0.40</a:t>
                      </a:r>
                      <a:endParaRPr lang="en-US" altLang="zh-CN" sz="1100" b="0" i="0" u="none" strike="noStrike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63" marR="4763" marT="4763" marB="0" anchor="b"/>
                </a:tc>
              </a:tr>
              <a:tr h="240152"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b="0" i="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159834.OF</a:t>
                      </a:r>
                      <a:endParaRPr lang="fr-FR" sz="1100" b="0" i="0" u="none" strike="noStrike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100" b="0" i="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金</a:t>
                      </a:r>
                      <a:r>
                        <a:rPr lang="fr-FR" sz="1100" b="0" i="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ETF</a:t>
                      </a:r>
                      <a:endParaRPr lang="fr-FR" sz="1100" b="0" i="0" u="none" strike="noStrike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100" b="0" i="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南方上海金</a:t>
                      </a:r>
                      <a:r>
                        <a:rPr lang="fr-FR" sz="1100" b="0" i="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ETF</a:t>
                      </a:r>
                      <a:endParaRPr lang="fr-FR" sz="1100" b="0" i="0" u="none" strike="noStrike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b="0" i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0.38</a:t>
                      </a:r>
                      <a:endParaRPr lang="en-US" altLang="zh-CN" sz="1100" b="0" i="0" u="none" strike="noStrike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63" marR="4763" marT="4763" marB="0" anchor="b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18000" decel="8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accel="18000" decel="8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ETF</a:t>
            </a:r>
            <a:r>
              <a:rPr lang="zh-CN" altLang="en-US" dirty="0"/>
              <a:t>投资者画像</a:t>
            </a:r>
            <a:endParaRPr lang="zh-CN" altLang="en-US" dirty="0"/>
          </a:p>
        </p:txBody>
      </p:sp>
      <p:pic>
        <p:nvPicPr>
          <p:cNvPr id="1026" name="Picture 2" descr="图片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78" b="2711"/>
          <a:stretch>
            <a:fillRect/>
          </a:stretch>
        </p:blipFill>
        <p:spPr bwMode="auto">
          <a:xfrm>
            <a:off x="574209" y="971515"/>
            <a:ext cx="5194653" cy="5364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图片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20" b="2182"/>
          <a:stretch>
            <a:fillRect/>
          </a:stretch>
        </p:blipFill>
        <p:spPr bwMode="auto">
          <a:xfrm>
            <a:off x="5768862" y="971515"/>
            <a:ext cx="4718802" cy="5364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Inhaltsplatzhalter 4"/>
          <p:cNvSpPr txBox="1"/>
          <p:nvPr/>
        </p:nvSpPr>
        <p:spPr>
          <a:xfrm>
            <a:off x="1914525" y="6399984"/>
            <a:ext cx="9951941" cy="24622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273050" indent="-2730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20" indent="-2730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70" indent="-177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370" indent="-177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240" indent="-17907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965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165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73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93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1200"/>
              </a:spcAft>
              <a:buNone/>
            </a:pPr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资料来源：方正证券，机构业务事业总部</a:t>
            </a:r>
            <a:endParaRPr lang="en-US" sz="11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18000" decel="8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商品</a:t>
            </a:r>
            <a:r>
              <a:rPr lang="en-US" altLang="zh-CN" dirty="0"/>
              <a:t>ETF</a:t>
            </a:r>
            <a:r>
              <a:rPr lang="zh-CN" altLang="en-US" dirty="0"/>
              <a:t>投资者结构</a:t>
            </a:r>
            <a:endParaRPr lang="zh-CN" altLang="en-US" dirty="0"/>
          </a:p>
        </p:txBody>
      </p:sp>
      <p:sp>
        <p:nvSpPr>
          <p:cNvPr id="3" name="Inhaltsplatzhalter 4"/>
          <p:cNvSpPr txBox="1"/>
          <p:nvPr/>
        </p:nvSpPr>
        <p:spPr>
          <a:xfrm>
            <a:off x="1914525" y="6399984"/>
            <a:ext cx="9951941" cy="24622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273050" indent="-2730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20" indent="-2730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70" indent="-177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370" indent="-177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240" indent="-17907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965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165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73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93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1200"/>
              </a:spcAft>
              <a:buNone/>
            </a:pPr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数据来源：</a:t>
            </a:r>
            <a:r>
              <a:rPr lang="en-US" altLang="zh-CN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Wind</a:t>
            </a:r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，机构业务事业总部，东证期货  数据取自</a:t>
            </a:r>
            <a:r>
              <a:rPr lang="en-US" altLang="zh-CN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ETF2023</a:t>
            </a:r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年年报</a:t>
            </a:r>
            <a:endParaRPr lang="en-US" sz="11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6724" y="1162322"/>
            <a:ext cx="5500688" cy="3743325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9393" y="2656659"/>
            <a:ext cx="5267325" cy="3743325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2311" y="1162322"/>
            <a:ext cx="4953000" cy="3743325"/>
          </a:xfrm>
          <a:prstGeom prst="rect">
            <a:avLst/>
          </a:prstGeom>
          <a:solidFill>
            <a:schemeClr val="bg1"/>
          </a:solidFill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18000" decel="8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tags/tag1.xml><?xml version="1.0" encoding="utf-8"?>
<p:tagLst xmlns:p="http://schemas.openxmlformats.org/presentationml/2006/main">
  <p:tag name="MH" val="20170622095139"/>
  <p:tag name="MH_LIBRARY" val="CONTENTS"/>
  <p:tag name="MH_TYPE" val="OTHERS"/>
  <p:tag name="ID" val="626781"/>
  <p:tag name="PA" val="v3.2.0"/>
</p:tagLst>
</file>

<file path=ppt/tags/tag10.xml><?xml version="1.0" encoding="utf-8"?>
<p:tagLst xmlns:p="http://schemas.openxmlformats.org/presentationml/2006/main">
  <p:tag name="KSO_WM_UNIT_TABLE_BEAUTIFY" val="smartTable{f488f7f4-7f20-4803-b1af-3020263a72ae}"/>
</p:tagLst>
</file>

<file path=ppt/tags/tag11.xml><?xml version="1.0" encoding="utf-8"?>
<p:tagLst xmlns:p="http://schemas.openxmlformats.org/presentationml/2006/main">
  <p:tag name="KSO_WPP_MARK_KEY" val="5756b03b-a3d7-47e2-95f9-361c7c04736a"/>
  <p:tag name="COMMONDATA" val="eyJoZGlkIjoiMDZmYWM2ZTQ4MWNkZDM3N2ZkNGU3NmEwYWZkOWQ2YTQifQ=="/>
</p:tagLst>
</file>

<file path=ppt/tags/tag2.xml><?xml version="1.0" encoding="utf-8"?>
<p:tagLst xmlns:p="http://schemas.openxmlformats.org/presentationml/2006/main">
  <p:tag name="MH" val="20170622095139"/>
  <p:tag name="MH_LIBRARY" val="CONTENTS"/>
  <p:tag name="MH_TYPE" val="OTHERS"/>
  <p:tag name="ID" val="626781"/>
  <p:tag name="PA" val="v3.2.0"/>
</p:tagLst>
</file>

<file path=ppt/tags/tag3.xml><?xml version="1.0" encoding="utf-8"?>
<p:tagLst xmlns:p="http://schemas.openxmlformats.org/presentationml/2006/main">
  <p:tag name="MH" val="20170622095139"/>
  <p:tag name="MH_LIBRARY" val="CONTENTS"/>
  <p:tag name="MH_TYPE" val="ENTRY"/>
  <p:tag name="ID" val="626781"/>
  <p:tag name="MH_ORDER" val="1"/>
  <p:tag name="PA" val="v3.2.0"/>
</p:tagLst>
</file>

<file path=ppt/tags/tag4.xml><?xml version="1.0" encoding="utf-8"?>
<p:tagLst xmlns:p="http://schemas.openxmlformats.org/presentationml/2006/main">
  <p:tag name="MH" val="20170622095139"/>
  <p:tag name="MH_LIBRARY" val="CONTENTS"/>
  <p:tag name="MH_TYPE" val="NUMBER"/>
  <p:tag name="ID" val="626781"/>
  <p:tag name="MH_ORDER" val="1"/>
  <p:tag name="PA" val="v3.2.0"/>
</p:tagLst>
</file>

<file path=ppt/tags/tag5.xml><?xml version="1.0" encoding="utf-8"?>
<p:tagLst xmlns:p="http://schemas.openxmlformats.org/presentationml/2006/main">
  <p:tag name="MH" val="20170622095139"/>
  <p:tag name="MH_LIBRARY" val="CONTENTS"/>
  <p:tag name="MH_TYPE" val="ENTRY"/>
  <p:tag name="ID" val="626781"/>
  <p:tag name="MH_ORDER" val="2"/>
  <p:tag name="PA" val="v3.2.0"/>
</p:tagLst>
</file>

<file path=ppt/tags/tag6.xml><?xml version="1.0" encoding="utf-8"?>
<p:tagLst xmlns:p="http://schemas.openxmlformats.org/presentationml/2006/main">
  <p:tag name="MH" val="20170622095139"/>
  <p:tag name="MH_LIBRARY" val="CONTENTS"/>
  <p:tag name="MH_TYPE" val="NUMBER"/>
  <p:tag name="ID" val="626781"/>
  <p:tag name="MH_ORDER" val="2"/>
  <p:tag name="PA" val="v3.2.0"/>
</p:tagLst>
</file>

<file path=ppt/tags/tag7.xml><?xml version="1.0" encoding="utf-8"?>
<p:tagLst xmlns:p="http://schemas.openxmlformats.org/presentationml/2006/main">
  <p:tag name="MH" val="20170622095139"/>
  <p:tag name="MH_LIBRARY" val="CONTENTS"/>
  <p:tag name="MH_TYPE" val="OTHERS"/>
  <p:tag name="ID" val="626781"/>
  <p:tag name="PA" val="v3.2.0"/>
</p:tagLst>
</file>

<file path=ppt/tags/tag8.xml><?xml version="1.0" encoding="utf-8"?>
<p:tagLst xmlns:p="http://schemas.openxmlformats.org/presentationml/2006/main">
  <p:tag name="KSO_WM_UNIT_PLACING_PICTURE_USER_VIEWPORT" val="{&quot;height&quot;:4004,&quot;width&quot;:8418}"/>
</p:tagLst>
</file>

<file path=ppt/tags/tag9.xml><?xml version="1.0" encoding="utf-8"?>
<p:tagLst xmlns:p="http://schemas.openxmlformats.org/presentationml/2006/main">
  <p:tag name="KSO_WM_UNIT_TABLE_BEAUTIFY" val="smartTable{c0b818b2-20db-48af-85ed-a6e1038cc4d4}"/>
  <p:tag name="TABLE_ENDDRAG_ORIGIN_RECT" val="853*57"/>
  <p:tag name="TABLE_ENDDRAG_RECT" val="19*241*853*57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3533</Words>
  <Application>WPS 演示</Application>
  <PresentationFormat>宽屏</PresentationFormat>
  <Paragraphs>325</Paragraphs>
  <Slides>22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34" baseType="lpstr">
      <vt:lpstr>Arial</vt:lpstr>
      <vt:lpstr>宋体</vt:lpstr>
      <vt:lpstr>Wingdings</vt:lpstr>
      <vt:lpstr>微软雅黑</vt:lpstr>
      <vt:lpstr>Arial Unicode MS</vt:lpstr>
      <vt:lpstr>Arial</vt:lpstr>
      <vt:lpstr>Times New Roman</vt:lpstr>
      <vt:lpstr>Calibri Light</vt:lpstr>
      <vt:lpstr>Symbol</vt:lpstr>
      <vt:lpstr>Arial Unicode MS</vt:lpstr>
      <vt:lpstr>Calibri</vt:lpstr>
      <vt:lpstr>Office 主题</vt:lpstr>
      <vt:lpstr>财富管理人晨会4.15</vt:lpstr>
      <vt:lpstr>PowerPoint 演示文稿</vt:lpstr>
      <vt:lpstr>市场回顾 </vt:lpstr>
      <vt:lpstr>ETF市场格局</vt:lpstr>
      <vt:lpstr>ETF市场格局</vt:lpstr>
      <vt:lpstr>ETF市场规模变动</vt:lpstr>
      <vt:lpstr>商品型ETF</vt:lpstr>
      <vt:lpstr>ETF投资者画像</vt:lpstr>
      <vt:lpstr>商品ETF投资者结构</vt:lpstr>
      <vt:lpstr>ETF产品配置价值</vt:lpstr>
      <vt:lpstr>事件驱动案例：黄金</vt:lpstr>
      <vt:lpstr>产品路演 </vt:lpstr>
      <vt:lpstr>格林基金鲲鹏系列+公募专户</vt:lpstr>
      <vt:lpstr>格林基金鲲鹏系列+公募专户：投研团队</vt:lpstr>
      <vt:lpstr>格林基金鲲鹏系列+公募专户：鲲鹏1号（截止24.01.26）</vt:lpstr>
      <vt:lpstr>格林基金鲲鹏系列+公募专户：鲲鹏1号（截止24.03.08）</vt:lpstr>
      <vt:lpstr>格林基金鲲鹏系列+公募专户：鲲鹏1号（截止24.03.08）</vt:lpstr>
      <vt:lpstr>格林基金鲲鹏系列+公募专户：鲲鹏1号（截止24.03.08）</vt:lpstr>
      <vt:lpstr>格林基金鲲鹏系列+公募专户：鲲鹏6号（截止24.01.26）</vt:lpstr>
      <vt:lpstr>格林基金鲲鹏系列+公募专户：投资策略</vt:lpstr>
      <vt:lpstr>格林基金鲲鹏系列+公募专户：风控及回撤/费率及合作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单击此处编辑母版标题样式</dc:title>
  <dc:creator>ZIGZAG025</dc:creator>
  <cp:lastModifiedBy>John</cp:lastModifiedBy>
  <cp:revision>39</cp:revision>
  <dcterms:created xsi:type="dcterms:W3CDTF">2015-05-05T08:02:00Z</dcterms:created>
  <dcterms:modified xsi:type="dcterms:W3CDTF">2024-04-16T06:06:25Z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2052-11.1.0.12165</vt:lpwstr>
  </property>
  <property fmtid="{D5CDD505-2E9C-101B-9397-08002B2CF9AE}" pid="3" name="ICV">
    <vt:lpwstr>54D7F61FABE649348D2868EA478C30EA</vt:lpwstr>
  </property>
</Properties>
</file>